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5789" y="5299659"/>
            <a:ext cx="236042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442" y="2309622"/>
            <a:ext cx="5050790" cy="263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Bradley Hand ITC"/>
                <a:cs typeface="Bradley Hand IT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60314" y="6465214"/>
            <a:ext cx="10712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6.jpg"/><Relationship Id="rId4" Type="http://schemas.openxmlformats.org/officeDocument/2006/relationships/image" Target="../media/image33.jpg"/><Relationship Id="rId5" Type="http://schemas.openxmlformats.org/officeDocument/2006/relationships/image" Target="../media/image3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65091" y="5359908"/>
            <a:ext cx="1009650" cy="1223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54652" y="5359908"/>
            <a:ext cx="1937766" cy="1223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11011" y="5359908"/>
            <a:ext cx="1064514" cy="1223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55435" y="5359908"/>
            <a:ext cx="1901189" cy="1223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97704" y="5423103"/>
            <a:ext cx="319532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FFFFFF"/>
                </a:solidFill>
                <a:latin typeface="Bradley Hand ITC"/>
                <a:cs typeface="Bradley Hand ITC"/>
              </a:rPr>
              <a:t>I </a:t>
            </a:r>
            <a:r>
              <a:rPr dirty="0" sz="4400" b="1">
                <a:solidFill>
                  <a:srgbClr val="FFFFFF"/>
                </a:solidFill>
                <a:latin typeface="Bradley Hand ITC"/>
                <a:cs typeface="Bradley Hand ITC"/>
              </a:rPr>
              <a:t>Greci </a:t>
            </a:r>
            <a:r>
              <a:rPr dirty="0" sz="4400" spc="-5" b="1">
                <a:solidFill>
                  <a:srgbClr val="FFFFFF"/>
                </a:solidFill>
                <a:latin typeface="Bradley Hand ITC"/>
                <a:cs typeface="Bradley Hand ITC"/>
              </a:rPr>
              <a:t>e</a:t>
            </a:r>
            <a:r>
              <a:rPr dirty="0" sz="4400" spc="-8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4400" spc="-5" b="1">
                <a:solidFill>
                  <a:srgbClr val="FFFFFF"/>
                </a:solidFill>
                <a:latin typeface="Bradley Hand ITC"/>
                <a:cs typeface="Bradley Hand ITC"/>
              </a:rPr>
              <a:t>l’arte</a:t>
            </a:r>
            <a:endParaRPr sz="4400">
              <a:latin typeface="Bradley Hand ITC"/>
              <a:cs typeface="Bradley Hand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080" y="640080"/>
            <a:ext cx="10911840" cy="4837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0555" y="630555"/>
            <a:ext cx="10930890" cy="4856480"/>
          </a:xfrm>
          <a:custGeom>
            <a:avLst/>
            <a:gdLst/>
            <a:ahLst/>
            <a:cxnLst/>
            <a:rect l="l" t="t" r="r" b="b"/>
            <a:pathLst>
              <a:path w="10930890" h="4856480">
                <a:moveTo>
                  <a:pt x="0" y="4856226"/>
                </a:moveTo>
                <a:lnTo>
                  <a:pt x="10930890" y="4856226"/>
                </a:lnTo>
                <a:lnTo>
                  <a:pt x="10930890" y="0"/>
                </a:lnTo>
                <a:lnTo>
                  <a:pt x="0" y="0"/>
                </a:lnTo>
                <a:lnTo>
                  <a:pt x="0" y="485622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320284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0" y="736091"/>
                </a:moveTo>
                <a:lnTo>
                  <a:pt x="12192000" y="736091"/>
                </a:lnTo>
                <a:lnTo>
                  <a:pt x="1219200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3619" y="5299659"/>
            <a:ext cx="6670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I </a:t>
            </a:r>
            <a:r>
              <a:rPr dirty="0"/>
              <a:t>Bronzi di Riace </a:t>
            </a:r>
            <a:r>
              <a:rPr dirty="0" spc="-5"/>
              <a:t>– </a:t>
            </a:r>
            <a:r>
              <a:rPr dirty="0"/>
              <a:t>Periodo</a:t>
            </a:r>
            <a:r>
              <a:rPr dirty="0" spc="-25"/>
              <a:t> </a:t>
            </a:r>
            <a:r>
              <a:rPr dirty="0" spc="-5"/>
              <a:t>classico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524332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61348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03299"/>
            <a:ext cx="6017260" cy="5854700"/>
          </a:xfrm>
          <a:custGeom>
            <a:avLst/>
            <a:gdLst/>
            <a:ahLst/>
            <a:cxnLst/>
            <a:rect l="l" t="t" r="r" b="b"/>
            <a:pathLst>
              <a:path w="6017260" h="5854700">
                <a:moveTo>
                  <a:pt x="3488221" y="63500"/>
                </a:moveTo>
                <a:lnTo>
                  <a:pt x="2181077" y="63500"/>
                </a:lnTo>
                <a:lnTo>
                  <a:pt x="1803537" y="165100"/>
                </a:lnTo>
                <a:lnTo>
                  <a:pt x="1757708" y="190500"/>
                </a:lnTo>
                <a:lnTo>
                  <a:pt x="1667024" y="215900"/>
                </a:lnTo>
                <a:lnTo>
                  <a:pt x="1622181" y="241300"/>
                </a:lnTo>
                <a:lnTo>
                  <a:pt x="1577679" y="254000"/>
                </a:lnTo>
                <a:lnTo>
                  <a:pt x="1533522" y="279400"/>
                </a:lnTo>
                <a:lnTo>
                  <a:pt x="1489717" y="292100"/>
                </a:lnTo>
                <a:lnTo>
                  <a:pt x="1403188" y="342900"/>
                </a:lnTo>
                <a:lnTo>
                  <a:pt x="1360474" y="355600"/>
                </a:lnTo>
                <a:lnTo>
                  <a:pt x="1276180" y="406400"/>
                </a:lnTo>
                <a:lnTo>
                  <a:pt x="1152658" y="482600"/>
                </a:lnTo>
                <a:lnTo>
                  <a:pt x="1032780" y="558800"/>
                </a:lnTo>
                <a:lnTo>
                  <a:pt x="954965" y="609600"/>
                </a:lnTo>
                <a:lnTo>
                  <a:pt x="878886" y="660400"/>
                </a:lnTo>
                <a:lnTo>
                  <a:pt x="841513" y="698500"/>
                </a:lnTo>
                <a:lnTo>
                  <a:pt x="804591" y="723900"/>
                </a:lnTo>
                <a:lnTo>
                  <a:pt x="768128" y="762000"/>
                </a:lnTo>
                <a:lnTo>
                  <a:pt x="696598" y="812800"/>
                </a:lnTo>
                <a:lnTo>
                  <a:pt x="661543" y="850900"/>
                </a:lnTo>
                <a:lnTo>
                  <a:pt x="626969" y="889000"/>
                </a:lnTo>
                <a:lnTo>
                  <a:pt x="592882" y="914400"/>
                </a:lnTo>
                <a:lnTo>
                  <a:pt x="559289" y="952500"/>
                </a:lnTo>
                <a:lnTo>
                  <a:pt x="526194" y="977900"/>
                </a:lnTo>
                <a:lnTo>
                  <a:pt x="493604" y="1016000"/>
                </a:lnTo>
                <a:lnTo>
                  <a:pt x="461525" y="1054100"/>
                </a:lnTo>
                <a:lnTo>
                  <a:pt x="429962" y="1092200"/>
                </a:lnTo>
                <a:lnTo>
                  <a:pt x="398922" y="1130300"/>
                </a:lnTo>
                <a:lnTo>
                  <a:pt x="368410" y="1155700"/>
                </a:lnTo>
                <a:lnTo>
                  <a:pt x="338432" y="1193800"/>
                </a:lnTo>
                <a:lnTo>
                  <a:pt x="308994" y="1231900"/>
                </a:lnTo>
                <a:lnTo>
                  <a:pt x="280102" y="1270000"/>
                </a:lnTo>
                <a:lnTo>
                  <a:pt x="251762" y="1308100"/>
                </a:lnTo>
                <a:lnTo>
                  <a:pt x="223979" y="1346200"/>
                </a:lnTo>
                <a:lnTo>
                  <a:pt x="196760" y="1384300"/>
                </a:lnTo>
                <a:lnTo>
                  <a:pt x="170111" y="1435100"/>
                </a:lnTo>
                <a:lnTo>
                  <a:pt x="144036" y="1473200"/>
                </a:lnTo>
                <a:lnTo>
                  <a:pt x="118543" y="1511300"/>
                </a:lnTo>
                <a:lnTo>
                  <a:pt x="93637" y="1549400"/>
                </a:lnTo>
                <a:lnTo>
                  <a:pt x="69323" y="1587500"/>
                </a:lnTo>
                <a:lnTo>
                  <a:pt x="45609" y="1638300"/>
                </a:lnTo>
                <a:lnTo>
                  <a:pt x="22499" y="1676400"/>
                </a:lnTo>
                <a:lnTo>
                  <a:pt x="0" y="1714500"/>
                </a:lnTo>
                <a:lnTo>
                  <a:pt x="0" y="4660900"/>
                </a:lnTo>
                <a:lnTo>
                  <a:pt x="23711" y="4699000"/>
                </a:lnTo>
                <a:lnTo>
                  <a:pt x="48064" y="4749800"/>
                </a:lnTo>
                <a:lnTo>
                  <a:pt x="73055" y="4787900"/>
                </a:lnTo>
                <a:lnTo>
                  <a:pt x="98679" y="4826000"/>
                </a:lnTo>
                <a:lnTo>
                  <a:pt x="124932" y="4876800"/>
                </a:lnTo>
                <a:lnTo>
                  <a:pt x="151809" y="4914900"/>
                </a:lnTo>
                <a:lnTo>
                  <a:pt x="179305" y="4953000"/>
                </a:lnTo>
                <a:lnTo>
                  <a:pt x="207416" y="5003800"/>
                </a:lnTo>
                <a:lnTo>
                  <a:pt x="236137" y="5041900"/>
                </a:lnTo>
                <a:lnTo>
                  <a:pt x="265465" y="5080000"/>
                </a:lnTo>
                <a:lnTo>
                  <a:pt x="295393" y="5118100"/>
                </a:lnTo>
                <a:lnTo>
                  <a:pt x="325919" y="5156200"/>
                </a:lnTo>
                <a:lnTo>
                  <a:pt x="357037" y="5194300"/>
                </a:lnTo>
                <a:lnTo>
                  <a:pt x="388743" y="5232400"/>
                </a:lnTo>
                <a:lnTo>
                  <a:pt x="421032" y="5270500"/>
                </a:lnTo>
                <a:lnTo>
                  <a:pt x="453900" y="5308600"/>
                </a:lnTo>
                <a:lnTo>
                  <a:pt x="487342" y="5346700"/>
                </a:lnTo>
                <a:lnTo>
                  <a:pt x="521353" y="5384800"/>
                </a:lnTo>
                <a:lnTo>
                  <a:pt x="555931" y="5422900"/>
                </a:lnTo>
                <a:lnTo>
                  <a:pt x="591068" y="5461000"/>
                </a:lnTo>
                <a:lnTo>
                  <a:pt x="626762" y="5486400"/>
                </a:lnTo>
                <a:lnTo>
                  <a:pt x="663008" y="5524500"/>
                </a:lnTo>
                <a:lnTo>
                  <a:pt x="699800" y="5562600"/>
                </a:lnTo>
                <a:lnTo>
                  <a:pt x="737135" y="5588000"/>
                </a:lnTo>
                <a:lnTo>
                  <a:pt x="775009" y="5626100"/>
                </a:lnTo>
                <a:lnTo>
                  <a:pt x="813416" y="5651500"/>
                </a:lnTo>
                <a:lnTo>
                  <a:pt x="852351" y="5689600"/>
                </a:lnTo>
                <a:lnTo>
                  <a:pt x="891812" y="5715000"/>
                </a:lnTo>
                <a:lnTo>
                  <a:pt x="931792" y="5753100"/>
                </a:lnTo>
                <a:lnTo>
                  <a:pt x="1013295" y="5803900"/>
                </a:lnTo>
                <a:lnTo>
                  <a:pt x="1096823" y="5854700"/>
                </a:lnTo>
                <a:lnTo>
                  <a:pt x="4558792" y="5854700"/>
                </a:lnTo>
                <a:lnTo>
                  <a:pt x="4638781" y="5803900"/>
                </a:lnTo>
                <a:lnTo>
                  <a:pt x="4717053" y="5753100"/>
                </a:lnTo>
                <a:lnTo>
                  <a:pt x="4755529" y="5727700"/>
                </a:lnTo>
                <a:lnTo>
                  <a:pt x="4793557" y="5689600"/>
                </a:lnTo>
                <a:lnTo>
                  <a:pt x="4868244" y="5638800"/>
                </a:lnTo>
                <a:lnTo>
                  <a:pt x="4904890" y="5600700"/>
                </a:lnTo>
                <a:lnTo>
                  <a:pt x="4941062" y="5575300"/>
                </a:lnTo>
                <a:lnTo>
                  <a:pt x="4976754" y="5537200"/>
                </a:lnTo>
                <a:lnTo>
                  <a:pt x="5011961" y="5499100"/>
                </a:lnTo>
                <a:lnTo>
                  <a:pt x="5046675" y="5473700"/>
                </a:lnTo>
                <a:lnTo>
                  <a:pt x="5080891" y="5435600"/>
                </a:lnTo>
                <a:lnTo>
                  <a:pt x="5114601" y="5410200"/>
                </a:lnTo>
                <a:lnTo>
                  <a:pt x="5147800" y="5372100"/>
                </a:lnTo>
                <a:lnTo>
                  <a:pt x="5180482" y="5334000"/>
                </a:lnTo>
                <a:lnTo>
                  <a:pt x="5212639" y="5295900"/>
                </a:lnTo>
                <a:lnTo>
                  <a:pt x="5244267" y="5257800"/>
                </a:lnTo>
                <a:lnTo>
                  <a:pt x="5275357" y="5232400"/>
                </a:lnTo>
                <a:lnTo>
                  <a:pt x="5305905" y="5194300"/>
                </a:lnTo>
                <a:lnTo>
                  <a:pt x="5335904" y="5156200"/>
                </a:lnTo>
                <a:lnTo>
                  <a:pt x="5365347" y="5118100"/>
                </a:lnTo>
                <a:lnTo>
                  <a:pt x="5394229" y="5080000"/>
                </a:lnTo>
                <a:lnTo>
                  <a:pt x="5422542" y="5041900"/>
                </a:lnTo>
                <a:lnTo>
                  <a:pt x="5450281" y="4991100"/>
                </a:lnTo>
                <a:lnTo>
                  <a:pt x="5477439" y="4953000"/>
                </a:lnTo>
                <a:lnTo>
                  <a:pt x="5504010" y="4914900"/>
                </a:lnTo>
                <a:lnTo>
                  <a:pt x="5529988" y="4876800"/>
                </a:lnTo>
                <a:lnTo>
                  <a:pt x="5555366" y="4838700"/>
                </a:lnTo>
                <a:lnTo>
                  <a:pt x="5580138" y="4787900"/>
                </a:lnTo>
                <a:lnTo>
                  <a:pt x="5604298" y="4749800"/>
                </a:lnTo>
                <a:lnTo>
                  <a:pt x="5627839" y="4711700"/>
                </a:lnTo>
                <a:lnTo>
                  <a:pt x="5650755" y="4673600"/>
                </a:lnTo>
                <a:lnTo>
                  <a:pt x="5673040" y="4622800"/>
                </a:lnTo>
                <a:lnTo>
                  <a:pt x="5694688" y="4584700"/>
                </a:lnTo>
                <a:lnTo>
                  <a:pt x="5715691" y="4533900"/>
                </a:lnTo>
                <a:lnTo>
                  <a:pt x="5736045" y="4495800"/>
                </a:lnTo>
                <a:lnTo>
                  <a:pt x="5755741" y="4445000"/>
                </a:lnTo>
                <a:lnTo>
                  <a:pt x="5774776" y="4406900"/>
                </a:lnTo>
                <a:lnTo>
                  <a:pt x="5793141" y="4356100"/>
                </a:lnTo>
                <a:lnTo>
                  <a:pt x="5810830" y="4318000"/>
                </a:lnTo>
                <a:lnTo>
                  <a:pt x="5827838" y="4267200"/>
                </a:lnTo>
                <a:lnTo>
                  <a:pt x="5844158" y="4216400"/>
                </a:lnTo>
                <a:lnTo>
                  <a:pt x="5859783" y="4178300"/>
                </a:lnTo>
                <a:lnTo>
                  <a:pt x="5874708" y="4127500"/>
                </a:lnTo>
                <a:lnTo>
                  <a:pt x="5888925" y="4076700"/>
                </a:lnTo>
                <a:lnTo>
                  <a:pt x="5902430" y="4038600"/>
                </a:lnTo>
                <a:lnTo>
                  <a:pt x="5915214" y="3987800"/>
                </a:lnTo>
                <a:lnTo>
                  <a:pt x="5927273" y="3937000"/>
                </a:lnTo>
                <a:lnTo>
                  <a:pt x="5938600" y="3886200"/>
                </a:lnTo>
                <a:lnTo>
                  <a:pt x="5949188" y="3835400"/>
                </a:lnTo>
                <a:lnTo>
                  <a:pt x="5959031" y="3797300"/>
                </a:lnTo>
                <a:lnTo>
                  <a:pt x="5968123" y="3746500"/>
                </a:lnTo>
                <a:lnTo>
                  <a:pt x="5976458" y="3695700"/>
                </a:lnTo>
                <a:lnTo>
                  <a:pt x="5984028" y="3644900"/>
                </a:lnTo>
                <a:lnTo>
                  <a:pt x="5990829" y="3594100"/>
                </a:lnTo>
                <a:lnTo>
                  <a:pt x="5996853" y="3543300"/>
                </a:lnTo>
                <a:lnTo>
                  <a:pt x="6002094" y="3492500"/>
                </a:lnTo>
                <a:lnTo>
                  <a:pt x="6006547" y="3441700"/>
                </a:lnTo>
                <a:lnTo>
                  <a:pt x="6010204" y="3390900"/>
                </a:lnTo>
                <a:lnTo>
                  <a:pt x="6013059" y="3340100"/>
                </a:lnTo>
                <a:lnTo>
                  <a:pt x="6015106" y="3289300"/>
                </a:lnTo>
                <a:lnTo>
                  <a:pt x="6016339" y="3238500"/>
                </a:lnTo>
                <a:lnTo>
                  <a:pt x="6016752" y="3187700"/>
                </a:lnTo>
                <a:lnTo>
                  <a:pt x="6016391" y="3136900"/>
                </a:lnTo>
                <a:lnTo>
                  <a:pt x="6015314" y="3086100"/>
                </a:lnTo>
                <a:lnTo>
                  <a:pt x="6013523" y="3048000"/>
                </a:lnTo>
                <a:lnTo>
                  <a:pt x="6011026" y="2997200"/>
                </a:lnTo>
                <a:lnTo>
                  <a:pt x="6007827" y="2946400"/>
                </a:lnTo>
                <a:lnTo>
                  <a:pt x="6003930" y="2895600"/>
                </a:lnTo>
                <a:lnTo>
                  <a:pt x="5999342" y="2857500"/>
                </a:lnTo>
                <a:lnTo>
                  <a:pt x="5994067" y="2806700"/>
                </a:lnTo>
                <a:lnTo>
                  <a:pt x="5988111" y="2755900"/>
                </a:lnTo>
                <a:lnTo>
                  <a:pt x="5981478" y="2717800"/>
                </a:lnTo>
                <a:lnTo>
                  <a:pt x="5974174" y="2667000"/>
                </a:lnTo>
                <a:lnTo>
                  <a:pt x="5966203" y="2616200"/>
                </a:lnTo>
                <a:lnTo>
                  <a:pt x="5957572" y="2578100"/>
                </a:lnTo>
                <a:lnTo>
                  <a:pt x="5948284" y="2527300"/>
                </a:lnTo>
                <a:lnTo>
                  <a:pt x="5938346" y="2489200"/>
                </a:lnTo>
                <a:lnTo>
                  <a:pt x="5927762" y="2438400"/>
                </a:lnTo>
                <a:lnTo>
                  <a:pt x="5916537" y="2387600"/>
                </a:lnTo>
                <a:lnTo>
                  <a:pt x="5904677" y="2349500"/>
                </a:lnTo>
                <a:lnTo>
                  <a:pt x="5892187" y="2298700"/>
                </a:lnTo>
                <a:lnTo>
                  <a:pt x="5879071" y="2260600"/>
                </a:lnTo>
                <a:lnTo>
                  <a:pt x="5865335" y="2209800"/>
                </a:lnTo>
                <a:lnTo>
                  <a:pt x="5850984" y="2171700"/>
                </a:lnTo>
                <a:lnTo>
                  <a:pt x="5836024" y="2133600"/>
                </a:lnTo>
                <a:lnTo>
                  <a:pt x="5820458" y="2082800"/>
                </a:lnTo>
                <a:lnTo>
                  <a:pt x="5804293" y="2044700"/>
                </a:lnTo>
                <a:lnTo>
                  <a:pt x="5787534" y="2006600"/>
                </a:lnTo>
                <a:lnTo>
                  <a:pt x="5770185" y="1955800"/>
                </a:lnTo>
                <a:lnTo>
                  <a:pt x="5752252" y="1917700"/>
                </a:lnTo>
                <a:lnTo>
                  <a:pt x="5733740" y="1879600"/>
                </a:lnTo>
                <a:lnTo>
                  <a:pt x="5714653" y="1828800"/>
                </a:lnTo>
                <a:lnTo>
                  <a:pt x="5694998" y="1790700"/>
                </a:lnTo>
                <a:lnTo>
                  <a:pt x="5674780" y="1752600"/>
                </a:lnTo>
                <a:lnTo>
                  <a:pt x="5654002" y="1714500"/>
                </a:lnTo>
                <a:lnTo>
                  <a:pt x="5632671" y="1676400"/>
                </a:lnTo>
                <a:lnTo>
                  <a:pt x="5610792" y="1638300"/>
                </a:lnTo>
                <a:lnTo>
                  <a:pt x="5588369" y="1587500"/>
                </a:lnTo>
                <a:lnTo>
                  <a:pt x="5565408" y="1549400"/>
                </a:lnTo>
                <a:lnTo>
                  <a:pt x="5541914" y="1511300"/>
                </a:lnTo>
                <a:lnTo>
                  <a:pt x="5517893" y="1473200"/>
                </a:lnTo>
                <a:lnTo>
                  <a:pt x="5493348" y="1435100"/>
                </a:lnTo>
                <a:lnTo>
                  <a:pt x="5468286" y="1397000"/>
                </a:lnTo>
                <a:lnTo>
                  <a:pt x="5442712" y="1358900"/>
                </a:lnTo>
                <a:lnTo>
                  <a:pt x="5416630" y="1333500"/>
                </a:lnTo>
                <a:lnTo>
                  <a:pt x="5390045" y="1295400"/>
                </a:lnTo>
                <a:lnTo>
                  <a:pt x="5362964" y="1257300"/>
                </a:lnTo>
                <a:lnTo>
                  <a:pt x="5335390" y="1219200"/>
                </a:lnTo>
                <a:lnTo>
                  <a:pt x="5307330" y="1181100"/>
                </a:lnTo>
                <a:lnTo>
                  <a:pt x="5278788" y="1155700"/>
                </a:lnTo>
                <a:lnTo>
                  <a:pt x="5249769" y="1117600"/>
                </a:lnTo>
                <a:lnTo>
                  <a:pt x="5220278" y="1079500"/>
                </a:lnTo>
                <a:lnTo>
                  <a:pt x="5190321" y="1054100"/>
                </a:lnTo>
                <a:lnTo>
                  <a:pt x="5159903" y="1016000"/>
                </a:lnTo>
                <a:lnTo>
                  <a:pt x="5129029" y="977900"/>
                </a:lnTo>
                <a:lnTo>
                  <a:pt x="5097703" y="952500"/>
                </a:lnTo>
                <a:lnTo>
                  <a:pt x="5065932" y="914400"/>
                </a:lnTo>
                <a:lnTo>
                  <a:pt x="5033720" y="889000"/>
                </a:lnTo>
                <a:lnTo>
                  <a:pt x="5001072" y="850900"/>
                </a:lnTo>
                <a:lnTo>
                  <a:pt x="4934490" y="800100"/>
                </a:lnTo>
                <a:lnTo>
                  <a:pt x="4900566" y="762000"/>
                </a:lnTo>
                <a:lnTo>
                  <a:pt x="4831477" y="711200"/>
                </a:lnTo>
                <a:lnTo>
                  <a:pt x="4796322" y="685800"/>
                </a:lnTo>
                <a:lnTo>
                  <a:pt x="4760768" y="647700"/>
                </a:lnTo>
                <a:lnTo>
                  <a:pt x="4688481" y="596900"/>
                </a:lnTo>
                <a:lnTo>
                  <a:pt x="4614655" y="546100"/>
                </a:lnTo>
                <a:lnTo>
                  <a:pt x="4501124" y="469900"/>
                </a:lnTo>
                <a:lnTo>
                  <a:pt x="4462555" y="457200"/>
                </a:lnTo>
                <a:lnTo>
                  <a:pt x="4344748" y="381000"/>
                </a:lnTo>
                <a:lnTo>
                  <a:pt x="4304795" y="368300"/>
                </a:lnTo>
                <a:lnTo>
                  <a:pt x="4223896" y="317500"/>
                </a:lnTo>
                <a:lnTo>
                  <a:pt x="4182959" y="304800"/>
                </a:lnTo>
                <a:lnTo>
                  <a:pt x="4141704" y="279400"/>
                </a:lnTo>
                <a:lnTo>
                  <a:pt x="4100136" y="266700"/>
                </a:lnTo>
                <a:lnTo>
                  <a:pt x="4058261" y="241300"/>
                </a:lnTo>
                <a:lnTo>
                  <a:pt x="3930841" y="203200"/>
                </a:lnTo>
                <a:lnTo>
                  <a:pt x="3887787" y="177800"/>
                </a:lnTo>
                <a:lnTo>
                  <a:pt x="3488221" y="63500"/>
                </a:lnTo>
                <a:close/>
              </a:path>
              <a:path w="6017260" h="5854700">
                <a:moveTo>
                  <a:pt x="3350601" y="38100"/>
                </a:moveTo>
                <a:lnTo>
                  <a:pt x="2327267" y="38100"/>
                </a:lnTo>
                <a:lnTo>
                  <a:pt x="2229545" y="63500"/>
                </a:lnTo>
                <a:lnTo>
                  <a:pt x="3442577" y="63500"/>
                </a:lnTo>
                <a:lnTo>
                  <a:pt x="3350601" y="38100"/>
                </a:lnTo>
                <a:close/>
              </a:path>
              <a:path w="6017260" h="5854700">
                <a:moveTo>
                  <a:pt x="3257744" y="25400"/>
                </a:moveTo>
                <a:lnTo>
                  <a:pt x="2425998" y="25400"/>
                </a:lnTo>
                <a:lnTo>
                  <a:pt x="2376509" y="38100"/>
                </a:lnTo>
                <a:lnTo>
                  <a:pt x="3304280" y="38100"/>
                </a:lnTo>
                <a:lnTo>
                  <a:pt x="3257744" y="25400"/>
                </a:lnTo>
                <a:close/>
              </a:path>
              <a:path w="6017260" h="5854700">
                <a:moveTo>
                  <a:pt x="3164045" y="12700"/>
                </a:moveTo>
                <a:lnTo>
                  <a:pt x="2525691" y="12700"/>
                </a:lnTo>
                <a:lnTo>
                  <a:pt x="2475727" y="25400"/>
                </a:lnTo>
                <a:lnTo>
                  <a:pt x="3210997" y="25400"/>
                </a:lnTo>
                <a:lnTo>
                  <a:pt x="3164045" y="12700"/>
                </a:lnTo>
                <a:close/>
              </a:path>
              <a:path w="6017260" h="5854700">
                <a:moveTo>
                  <a:pt x="2974289" y="0"/>
                </a:moveTo>
                <a:lnTo>
                  <a:pt x="2676930" y="0"/>
                </a:lnTo>
                <a:lnTo>
                  <a:pt x="2626298" y="12700"/>
                </a:lnTo>
                <a:lnTo>
                  <a:pt x="3022010" y="12700"/>
                </a:lnTo>
                <a:lnTo>
                  <a:pt x="2974289" y="0"/>
                </a:lnTo>
                <a:close/>
              </a:path>
            </a:pathLst>
          </a:custGeom>
          <a:solidFill>
            <a:srgbClr val="FFFFFF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8285" y="3338321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 h="0">
                <a:moveTo>
                  <a:pt x="0" y="0"/>
                </a:moveTo>
                <a:lnTo>
                  <a:pt x="935482" y="0"/>
                </a:lnTo>
              </a:path>
            </a:pathLst>
          </a:custGeom>
          <a:ln w="25400">
            <a:solidFill>
              <a:srgbClr val="25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8390" y="3966083"/>
            <a:ext cx="226060" cy="318770"/>
          </a:xfrm>
          <a:custGeom>
            <a:avLst/>
            <a:gdLst/>
            <a:ahLst/>
            <a:cxnLst/>
            <a:rect l="l" t="t" r="r" b="b"/>
            <a:pathLst>
              <a:path w="226060" h="318770">
                <a:moveTo>
                  <a:pt x="0" y="318515"/>
                </a:moveTo>
                <a:lnTo>
                  <a:pt x="225551" y="318515"/>
                </a:lnTo>
                <a:lnTo>
                  <a:pt x="225551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3941" y="3966083"/>
            <a:ext cx="597535" cy="318770"/>
          </a:xfrm>
          <a:custGeom>
            <a:avLst/>
            <a:gdLst/>
            <a:ahLst/>
            <a:cxnLst/>
            <a:rect l="l" t="t" r="r" b="b"/>
            <a:pathLst>
              <a:path w="597535" h="318770">
                <a:moveTo>
                  <a:pt x="0" y="318515"/>
                </a:moveTo>
                <a:lnTo>
                  <a:pt x="597408" y="318515"/>
                </a:lnTo>
                <a:lnTo>
                  <a:pt x="59740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1067" y="3966083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5943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10785" y="3966083"/>
            <a:ext cx="347980" cy="318770"/>
          </a:xfrm>
          <a:custGeom>
            <a:avLst/>
            <a:gdLst/>
            <a:ahLst/>
            <a:cxnLst/>
            <a:rect l="l" t="t" r="r" b="b"/>
            <a:pathLst>
              <a:path w="347979" h="318770">
                <a:moveTo>
                  <a:pt x="0" y="318515"/>
                </a:moveTo>
                <a:lnTo>
                  <a:pt x="347472" y="318515"/>
                </a:lnTo>
                <a:lnTo>
                  <a:pt x="34747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88738" y="3966083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6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9001" y="5612041"/>
            <a:ext cx="1064260" cy="318770"/>
          </a:xfrm>
          <a:custGeom>
            <a:avLst/>
            <a:gdLst/>
            <a:ahLst/>
            <a:cxnLst/>
            <a:rect l="l" t="t" r="r" b="b"/>
            <a:pathLst>
              <a:path w="1064260" h="318770">
                <a:moveTo>
                  <a:pt x="0" y="318515"/>
                </a:moveTo>
                <a:lnTo>
                  <a:pt x="1063752" y="318515"/>
                </a:lnTo>
                <a:lnTo>
                  <a:pt x="106375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3234" y="561204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6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53714" y="5612041"/>
            <a:ext cx="485140" cy="318770"/>
          </a:xfrm>
          <a:custGeom>
            <a:avLst/>
            <a:gdLst/>
            <a:ahLst/>
            <a:cxnLst/>
            <a:rect l="l" t="t" r="r" b="b"/>
            <a:pathLst>
              <a:path w="485139" h="318770">
                <a:moveTo>
                  <a:pt x="0" y="318515"/>
                </a:moveTo>
                <a:lnTo>
                  <a:pt x="484632" y="318515"/>
                </a:lnTo>
                <a:lnTo>
                  <a:pt x="48463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68064" y="561204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5943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97782" y="5612041"/>
            <a:ext cx="614680" cy="318770"/>
          </a:xfrm>
          <a:custGeom>
            <a:avLst/>
            <a:gdLst/>
            <a:ahLst/>
            <a:cxnLst/>
            <a:rect l="l" t="t" r="r" b="b"/>
            <a:pathLst>
              <a:path w="614679" h="318770">
                <a:moveTo>
                  <a:pt x="0" y="318515"/>
                </a:moveTo>
                <a:lnTo>
                  <a:pt x="614172" y="318515"/>
                </a:lnTo>
                <a:lnTo>
                  <a:pt x="61417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04215" y="3646423"/>
            <a:ext cx="4429125" cy="25260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40"/>
              </a:spcBef>
            </a:pPr>
            <a:r>
              <a:rPr dirty="0" sz="2000" b="1">
                <a:latin typeface="Bradley Hand ITC"/>
                <a:cs typeface="Bradley Hand ITC"/>
              </a:rPr>
              <a:t>I </a:t>
            </a:r>
            <a:r>
              <a:rPr dirty="0" sz="2000" spc="5" b="1">
                <a:latin typeface="Bradley Hand ITC"/>
                <a:cs typeface="Bradley Hand ITC"/>
              </a:rPr>
              <a:t>Bronzi </a:t>
            </a:r>
            <a:r>
              <a:rPr dirty="0" sz="2000" b="1">
                <a:latin typeface="Bradley Hand ITC"/>
                <a:cs typeface="Bradley Hand ITC"/>
              </a:rPr>
              <a:t>di Riace </a:t>
            </a:r>
            <a:r>
              <a:rPr dirty="0" sz="2000" spc="5" b="1">
                <a:latin typeface="Bradley Hand ITC"/>
                <a:cs typeface="Bradley Hand ITC"/>
              </a:rPr>
              <a:t>sono </a:t>
            </a:r>
            <a:r>
              <a:rPr dirty="0" sz="2000" b="1">
                <a:latin typeface="Bradley Hand ITC"/>
                <a:cs typeface="Bradley Hand ITC"/>
              </a:rPr>
              <a:t>due statue di  bronzo realizzate intorno </a:t>
            </a:r>
            <a:r>
              <a:rPr dirty="0" sz="2000" spc="5" b="1">
                <a:latin typeface="Bradley Hand ITC"/>
                <a:cs typeface="Bradley Hand ITC"/>
              </a:rPr>
              <a:t>al </a:t>
            </a:r>
            <a:r>
              <a:rPr dirty="0" sz="2000" b="1">
                <a:latin typeface="Bradley Hand ITC"/>
                <a:cs typeface="Bradley Hand ITC"/>
              </a:rPr>
              <a:t>V secolo </a:t>
            </a:r>
            <a:r>
              <a:rPr dirty="0" sz="2000" spc="5" b="1">
                <a:latin typeface="Bradley Hand ITC"/>
                <a:cs typeface="Bradley Hand ITC"/>
              </a:rPr>
              <a:t>a.C</a:t>
            </a:r>
            <a:r>
              <a:rPr dirty="0" sz="2000" spc="-20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  ritrovate presso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spc="-5" b="1">
                <a:latin typeface="Bradley Hand ITC"/>
                <a:cs typeface="Bradley Hand ITC"/>
              </a:rPr>
              <a:t>località </a:t>
            </a:r>
            <a:r>
              <a:rPr dirty="0" sz="2000" b="1">
                <a:latin typeface="Bradley Hand ITC"/>
                <a:cs typeface="Bradley Hand ITC"/>
              </a:rPr>
              <a:t>calabrese di  Riace </a:t>
            </a:r>
            <a:r>
              <a:rPr dirty="0" sz="2000" spc="5" b="1">
                <a:latin typeface="Bradley Hand ITC"/>
                <a:cs typeface="Bradley Hand ITC"/>
              </a:rPr>
              <a:t>in </a:t>
            </a:r>
            <a:r>
              <a:rPr dirty="0" sz="2000" b="1">
                <a:latin typeface="Bradley Hand ITC"/>
                <a:cs typeface="Bradley Hand ITC"/>
              </a:rPr>
              <a:t>un eccezionale stato di  </a:t>
            </a:r>
            <a:r>
              <a:rPr dirty="0" sz="2000" spc="-5" b="1">
                <a:latin typeface="Bradley Hand ITC"/>
                <a:cs typeface="Bradley Hand ITC"/>
              </a:rPr>
              <a:t>conservazione. </a:t>
            </a:r>
            <a:r>
              <a:rPr dirty="0" sz="2000" b="1">
                <a:latin typeface="Bradley Hand ITC"/>
                <a:cs typeface="Bradley Hand ITC"/>
              </a:rPr>
              <a:t>Le due </a:t>
            </a:r>
            <a:r>
              <a:rPr dirty="0" sz="2000" spc="5" b="1">
                <a:latin typeface="Bradley Hand ITC"/>
                <a:cs typeface="Bradley Hand ITC"/>
              </a:rPr>
              <a:t>opere </a:t>
            </a:r>
            <a:r>
              <a:rPr dirty="0" sz="2000" spc="-5" b="1">
                <a:latin typeface="Bradley Hand ITC"/>
                <a:cs typeface="Bradley Hand ITC"/>
              </a:rPr>
              <a:t>rappresentano  </a:t>
            </a:r>
            <a:r>
              <a:rPr dirty="0" sz="2000" b="1">
                <a:latin typeface="Bradley Hand ITC"/>
                <a:cs typeface="Bradley Hand ITC"/>
              </a:rPr>
              <a:t>uno </a:t>
            </a:r>
            <a:r>
              <a:rPr dirty="0" sz="2000" spc="5" b="1">
                <a:latin typeface="Bradley Hand ITC"/>
                <a:cs typeface="Bradley Hand ITC"/>
              </a:rPr>
              <a:t>degli esempi più </a:t>
            </a:r>
            <a:r>
              <a:rPr dirty="0" sz="2000" b="1">
                <a:latin typeface="Bradley Hand ITC"/>
                <a:cs typeface="Bradley Hand ITC"/>
              </a:rPr>
              <a:t>famosi di</a:t>
            </a:r>
            <a:r>
              <a:rPr dirty="0" sz="2000" spc="-16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arte</a:t>
            </a:r>
            <a:endParaRPr sz="2000">
              <a:latin typeface="Bradley Hand ITC"/>
              <a:cs typeface="Bradley Hand ITC"/>
            </a:endParaRPr>
          </a:p>
          <a:p>
            <a:pPr marL="12700">
              <a:lnSpc>
                <a:spcPts val="2039"/>
              </a:lnSpc>
            </a:pPr>
            <a:r>
              <a:rPr dirty="0" sz="2000" spc="5" b="1">
                <a:latin typeface="Bradley Hand ITC"/>
                <a:cs typeface="Bradley Hand ITC"/>
              </a:rPr>
              <a:t>greca </a:t>
            </a:r>
            <a:r>
              <a:rPr dirty="0" sz="2000" b="1">
                <a:latin typeface="Bradley Hand ITC"/>
                <a:cs typeface="Bradley Hand ITC"/>
              </a:rPr>
              <a:t>del Mediterraneo e</a:t>
            </a:r>
            <a:r>
              <a:rPr dirty="0" sz="2000" spc="-8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ben</a:t>
            </a:r>
            <a:endParaRPr sz="2000">
              <a:latin typeface="Bradley Hand ITC"/>
              <a:cs typeface="Bradley Hand ITC"/>
            </a:endParaRPr>
          </a:p>
          <a:p>
            <a:pPr marL="12700" marR="240665">
              <a:lnSpc>
                <a:spcPts val="2160"/>
              </a:lnSpc>
              <a:spcBef>
                <a:spcPts val="155"/>
              </a:spcBef>
            </a:pPr>
            <a:r>
              <a:rPr dirty="0" sz="2000" b="1">
                <a:latin typeface="Bradley Hand ITC"/>
                <a:cs typeface="Bradley Hand ITC"/>
              </a:rPr>
              <a:t>testimoniano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b="1">
                <a:latin typeface="Bradley Hand ITC"/>
                <a:cs typeface="Bradley Hand ITC"/>
              </a:rPr>
              <a:t>"perfezione </a:t>
            </a:r>
            <a:r>
              <a:rPr dirty="0" sz="2000" spc="5" b="1">
                <a:latin typeface="Bradley Hand ITC"/>
                <a:cs typeface="Bradley Hand ITC"/>
              </a:rPr>
              <a:t>delle</a:t>
            </a:r>
            <a:r>
              <a:rPr dirty="0" sz="2000" spc="-16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forme"  </a:t>
            </a:r>
            <a:r>
              <a:rPr dirty="0" sz="2000" b="1">
                <a:latin typeface="Bradley Hand ITC"/>
                <a:cs typeface="Bradley Hand ITC"/>
              </a:rPr>
              <a:t>raggiunta dagli scultori di</a:t>
            </a:r>
            <a:r>
              <a:rPr dirty="0" sz="2000" spc="-6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quell'epoca.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43203"/>
            <a:ext cx="47174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LA STORIA </a:t>
            </a:r>
            <a:r>
              <a:rPr dirty="0" sz="2400" spc="-5"/>
              <a:t>E IL</a:t>
            </a:r>
            <a:r>
              <a:rPr dirty="0" sz="2400" spc="-145"/>
              <a:t> </a:t>
            </a:r>
            <a:r>
              <a:rPr dirty="0" sz="2400"/>
              <a:t>RITROVAMENTO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749295" y="5005323"/>
            <a:ext cx="281940" cy="213360"/>
          </a:xfrm>
          <a:custGeom>
            <a:avLst/>
            <a:gdLst/>
            <a:ahLst/>
            <a:cxnLst/>
            <a:rect l="l" t="t" r="r" b="b"/>
            <a:pathLst>
              <a:path w="281939" h="213360">
                <a:moveTo>
                  <a:pt x="0" y="213360"/>
                </a:moveTo>
                <a:lnTo>
                  <a:pt x="281939" y="213360"/>
                </a:lnTo>
                <a:lnTo>
                  <a:pt x="281939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31235" y="5005323"/>
            <a:ext cx="274320" cy="318770"/>
          </a:xfrm>
          <a:custGeom>
            <a:avLst/>
            <a:gdLst/>
            <a:ahLst/>
            <a:cxnLst/>
            <a:rect l="l" t="t" r="r" b="b"/>
            <a:pathLst>
              <a:path w="274320" h="318770">
                <a:moveTo>
                  <a:pt x="0" y="318516"/>
                </a:moveTo>
                <a:lnTo>
                  <a:pt x="274320" y="318516"/>
                </a:lnTo>
                <a:lnTo>
                  <a:pt x="27432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5555" y="5005323"/>
            <a:ext cx="716280" cy="318770"/>
          </a:xfrm>
          <a:custGeom>
            <a:avLst/>
            <a:gdLst/>
            <a:ahLst/>
            <a:cxnLst/>
            <a:rect l="l" t="t" r="r" b="b"/>
            <a:pathLst>
              <a:path w="716279" h="318770">
                <a:moveTo>
                  <a:pt x="0" y="318516"/>
                </a:moveTo>
                <a:lnTo>
                  <a:pt x="716279" y="318516"/>
                </a:lnTo>
                <a:lnTo>
                  <a:pt x="716279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21835" y="5005323"/>
            <a:ext cx="274320" cy="213360"/>
          </a:xfrm>
          <a:custGeom>
            <a:avLst/>
            <a:gdLst/>
            <a:ahLst/>
            <a:cxnLst/>
            <a:rect l="l" t="t" r="r" b="b"/>
            <a:pathLst>
              <a:path w="274320" h="213360">
                <a:moveTo>
                  <a:pt x="0" y="213360"/>
                </a:moveTo>
                <a:lnTo>
                  <a:pt x="274320" y="213360"/>
                </a:lnTo>
                <a:lnTo>
                  <a:pt x="27432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96155" y="5005323"/>
            <a:ext cx="303530" cy="318770"/>
          </a:xfrm>
          <a:custGeom>
            <a:avLst/>
            <a:gdLst/>
            <a:ahLst/>
            <a:cxnLst/>
            <a:rect l="l" t="t" r="r" b="b"/>
            <a:pathLst>
              <a:path w="303529" h="318770">
                <a:moveTo>
                  <a:pt x="0" y="318516"/>
                </a:moveTo>
                <a:lnTo>
                  <a:pt x="303275" y="318516"/>
                </a:lnTo>
                <a:lnTo>
                  <a:pt x="30327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99432" y="5005323"/>
            <a:ext cx="273050" cy="213360"/>
          </a:xfrm>
          <a:custGeom>
            <a:avLst/>
            <a:gdLst/>
            <a:ahLst/>
            <a:cxnLst/>
            <a:rect l="l" t="t" r="r" b="b"/>
            <a:pathLst>
              <a:path w="273050" h="213360">
                <a:moveTo>
                  <a:pt x="0" y="213360"/>
                </a:moveTo>
                <a:lnTo>
                  <a:pt x="272796" y="213360"/>
                </a:lnTo>
                <a:lnTo>
                  <a:pt x="272796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2228" y="5005323"/>
            <a:ext cx="966469" cy="318770"/>
          </a:xfrm>
          <a:custGeom>
            <a:avLst/>
            <a:gdLst/>
            <a:ahLst/>
            <a:cxnLst/>
            <a:rect l="l" t="t" r="r" b="b"/>
            <a:pathLst>
              <a:path w="966470" h="318770">
                <a:moveTo>
                  <a:pt x="0" y="318516"/>
                </a:moveTo>
                <a:lnTo>
                  <a:pt x="966215" y="318516"/>
                </a:lnTo>
                <a:lnTo>
                  <a:pt x="96621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0447" y="5005323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6400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9639" y="5218684"/>
            <a:ext cx="1091565" cy="318770"/>
          </a:xfrm>
          <a:custGeom>
            <a:avLst/>
            <a:gdLst/>
            <a:ahLst/>
            <a:cxnLst/>
            <a:rect l="l" t="t" r="r" b="b"/>
            <a:pathLst>
              <a:path w="1091564" h="318770">
                <a:moveTo>
                  <a:pt x="0" y="318515"/>
                </a:moveTo>
                <a:lnTo>
                  <a:pt x="1091184" y="318515"/>
                </a:lnTo>
                <a:lnTo>
                  <a:pt x="1091184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20823" y="5218684"/>
            <a:ext cx="117475" cy="318770"/>
          </a:xfrm>
          <a:custGeom>
            <a:avLst/>
            <a:gdLst/>
            <a:ahLst/>
            <a:cxnLst/>
            <a:rect l="l" t="t" r="r" b="b"/>
            <a:pathLst>
              <a:path w="117475" h="318770">
                <a:moveTo>
                  <a:pt x="0" y="318515"/>
                </a:moveTo>
                <a:lnTo>
                  <a:pt x="117348" y="318515"/>
                </a:lnTo>
                <a:lnTo>
                  <a:pt x="11734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38172" y="5218684"/>
            <a:ext cx="1130935" cy="318770"/>
          </a:xfrm>
          <a:custGeom>
            <a:avLst/>
            <a:gdLst/>
            <a:ahLst/>
            <a:cxnLst/>
            <a:rect l="l" t="t" r="r" b="b"/>
            <a:pathLst>
              <a:path w="1130935" h="318770">
                <a:moveTo>
                  <a:pt x="0" y="318515"/>
                </a:moveTo>
                <a:lnTo>
                  <a:pt x="1130808" y="318515"/>
                </a:lnTo>
                <a:lnTo>
                  <a:pt x="113080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00984" y="5218684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47"/>
                </a:lnTo>
              </a:path>
            </a:pathLst>
          </a:custGeom>
          <a:ln w="6400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32988" y="5218684"/>
            <a:ext cx="119380" cy="318770"/>
          </a:xfrm>
          <a:custGeom>
            <a:avLst/>
            <a:gdLst/>
            <a:ahLst/>
            <a:cxnLst/>
            <a:rect l="l" t="t" r="r" b="b"/>
            <a:pathLst>
              <a:path w="119379" h="318770">
                <a:moveTo>
                  <a:pt x="0" y="318515"/>
                </a:moveTo>
                <a:lnTo>
                  <a:pt x="118872" y="318515"/>
                </a:lnTo>
                <a:lnTo>
                  <a:pt x="11887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51859" y="5218684"/>
            <a:ext cx="848994" cy="318770"/>
          </a:xfrm>
          <a:custGeom>
            <a:avLst/>
            <a:gdLst/>
            <a:ahLst/>
            <a:cxnLst/>
            <a:rect l="l" t="t" r="r" b="b"/>
            <a:pathLst>
              <a:path w="848995" h="318770">
                <a:moveTo>
                  <a:pt x="0" y="318515"/>
                </a:moveTo>
                <a:lnTo>
                  <a:pt x="848867" y="318515"/>
                </a:lnTo>
                <a:lnTo>
                  <a:pt x="848867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00728" y="5218684"/>
            <a:ext cx="119380" cy="213360"/>
          </a:xfrm>
          <a:custGeom>
            <a:avLst/>
            <a:gdLst/>
            <a:ahLst/>
            <a:cxnLst/>
            <a:rect l="l" t="t" r="r" b="b"/>
            <a:pathLst>
              <a:path w="119379" h="213360">
                <a:moveTo>
                  <a:pt x="0" y="213347"/>
                </a:moveTo>
                <a:lnTo>
                  <a:pt x="118872" y="213347"/>
                </a:lnTo>
                <a:lnTo>
                  <a:pt x="118872" y="0"/>
                </a:lnTo>
                <a:lnTo>
                  <a:pt x="0" y="0"/>
                </a:lnTo>
                <a:lnTo>
                  <a:pt x="0" y="2133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19600" y="5218684"/>
            <a:ext cx="1111250" cy="318770"/>
          </a:xfrm>
          <a:custGeom>
            <a:avLst/>
            <a:gdLst/>
            <a:ahLst/>
            <a:cxnLst/>
            <a:rect l="l" t="t" r="r" b="b"/>
            <a:pathLst>
              <a:path w="1111250" h="318770">
                <a:moveTo>
                  <a:pt x="0" y="318515"/>
                </a:moveTo>
                <a:lnTo>
                  <a:pt x="1110996" y="318515"/>
                </a:lnTo>
                <a:lnTo>
                  <a:pt x="11109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1838" y="5218684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47"/>
                </a:lnTo>
              </a:path>
            </a:pathLst>
          </a:custGeom>
          <a:ln w="62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93079" y="5218684"/>
            <a:ext cx="119380" cy="213360"/>
          </a:xfrm>
          <a:custGeom>
            <a:avLst/>
            <a:gdLst/>
            <a:ahLst/>
            <a:cxnLst/>
            <a:rect l="l" t="t" r="r" b="b"/>
            <a:pathLst>
              <a:path w="119379" h="213360">
                <a:moveTo>
                  <a:pt x="0" y="213347"/>
                </a:moveTo>
                <a:lnTo>
                  <a:pt x="118872" y="213347"/>
                </a:lnTo>
                <a:lnTo>
                  <a:pt x="118872" y="0"/>
                </a:lnTo>
                <a:lnTo>
                  <a:pt x="0" y="0"/>
                </a:lnTo>
                <a:lnTo>
                  <a:pt x="0" y="2133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1952" y="5218684"/>
            <a:ext cx="127000" cy="213360"/>
          </a:xfrm>
          <a:custGeom>
            <a:avLst/>
            <a:gdLst/>
            <a:ahLst/>
            <a:cxnLst/>
            <a:rect l="l" t="t" r="r" b="b"/>
            <a:pathLst>
              <a:path w="127000" h="213360">
                <a:moveTo>
                  <a:pt x="0" y="213347"/>
                </a:moveTo>
                <a:lnTo>
                  <a:pt x="126491" y="213347"/>
                </a:lnTo>
                <a:lnTo>
                  <a:pt x="126491" y="0"/>
                </a:lnTo>
                <a:lnTo>
                  <a:pt x="0" y="0"/>
                </a:lnTo>
                <a:lnTo>
                  <a:pt x="0" y="21334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870447" y="5218684"/>
            <a:ext cx="0" cy="213360"/>
          </a:xfrm>
          <a:custGeom>
            <a:avLst/>
            <a:gdLst/>
            <a:ahLst/>
            <a:cxnLst/>
            <a:rect l="l" t="t" r="r" b="b"/>
            <a:pathLst>
              <a:path w="0" h="213360">
                <a:moveTo>
                  <a:pt x="0" y="0"/>
                </a:moveTo>
                <a:lnTo>
                  <a:pt x="0" y="213347"/>
                </a:lnTo>
              </a:path>
            </a:pathLst>
          </a:custGeom>
          <a:ln w="6400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29639" y="5432031"/>
            <a:ext cx="794385" cy="318770"/>
          </a:xfrm>
          <a:custGeom>
            <a:avLst/>
            <a:gdLst/>
            <a:ahLst/>
            <a:cxnLst/>
            <a:rect l="l" t="t" r="r" b="b"/>
            <a:pathLst>
              <a:path w="794385" h="318770">
                <a:moveTo>
                  <a:pt x="0" y="318516"/>
                </a:moveTo>
                <a:lnTo>
                  <a:pt x="794004" y="318516"/>
                </a:lnTo>
                <a:lnTo>
                  <a:pt x="794004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23644" y="5432031"/>
            <a:ext cx="158750" cy="318770"/>
          </a:xfrm>
          <a:custGeom>
            <a:avLst/>
            <a:gdLst/>
            <a:ahLst/>
            <a:cxnLst/>
            <a:rect l="l" t="t" r="r" b="b"/>
            <a:pathLst>
              <a:path w="158750" h="318770">
                <a:moveTo>
                  <a:pt x="0" y="318516"/>
                </a:moveTo>
                <a:lnTo>
                  <a:pt x="158495" y="318516"/>
                </a:lnTo>
                <a:lnTo>
                  <a:pt x="15849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82139" y="5432031"/>
            <a:ext cx="169545" cy="213360"/>
          </a:xfrm>
          <a:custGeom>
            <a:avLst/>
            <a:gdLst/>
            <a:ahLst/>
            <a:cxnLst/>
            <a:rect l="l" t="t" r="r" b="b"/>
            <a:pathLst>
              <a:path w="169544" h="213360">
                <a:moveTo>
                  <a:pt x="0" y="213360"/>
                </a:moveTo>
                <a:lnTo>
                  <a:pt x="169163" y="213360"/>
                </a:lnTo>
                <a:lnTo>
                  <a:pt x="169163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51304" y="5432031"/>
            <a:ext cx="158750" cy="213360"/>
          </a:xfrm>
          <a:custGeom>
            <a:avLst/>
            <a:gdLst/>
            <a:ahLst/>
            <a:cxnLst/>
            <a:rect l="l" t="t" r="r" b="b"/>
            <a:pathLst>
              <a:path w="158750" h="213360">
                <a:moveTo>
                  <a:pt x="0" y="213360"/>
                </a:moveTo>
                <a:lnTo>
                  <a:pt x="158495" y="213360"/>
                </a:lnTo>
                <a:lnTo>
                  <a:pt x="158495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09800" y="5432031"/>
            <a:ext cx="375285" cy="318770"/>
          </a:xfrm>
          <a:custGeom>
            <a:avLst/>
            <a:gdLst/>
            <a:ahLst/>
            <a:cxnLst/>
            <a:rect l="l" t="t" r="r" b="b"/>
            <a:pathLst>
              <a:path w="375285" h="318770">
                <a:moveTo>
                  <a:pt x="0" y="318516"/>
                </a:moveTo>
                <a:lnTo>
                  <a:pt x="374904" y="318516"/>
                </a:lnTo>
                <a:lnTo>
                  <a:pt x="374904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84704" y="5432031"/>
            <a:ext cx="158750" cy="318770"/>
          </a:xfrm>
          <a:custGeom>
            <a:avLst/>
            <a:gdLst/>
            <a:ahLst/>
            <a:cxnLst/>
            <a:rect l="l" t="t" r="r" b="b"/>
            <a:pathLst>
              <a:path w="158750" h="318770">
                <a:moveTo>
                  <a:pt x="0" y="318516"/>
                </a:moveTo>
                <a:lnTo>
                  <a:pt x="158495" y="318516"/>
                </a:lnTo>
                <a:lnTo>
                  <a:pt x="15849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43200" y="5432031"/>
            <a:ext cx="650875" cy="318770"/>
          </a:xfrm>
          <a:custGeom>
            <a:avLst/>
            <a:gdLst/>
            <a:ahLst/>
            <a:cxnLst/>
            <a:rect l="l" t="t" r="r" b="b"/>
            <a:pathLst>
              <a:path w="650875" h="318770">
                <a:moveTo>
                  <a:pt x="0" y="318516"/>
                </a:moveTo>
                <a:lnTo>
                  <a:pt x="650748" y="318516"/>
                </a:lnTo>
                <a:lnTo>
                  <a:pt x="650748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93947" y="5432031"/>
            <a:ext cx="158750" cy="318770"/>
          </a:xfrm>
          <a:custGeom>
            <a:avLst/>
            <a:gdLst/>
            <a:ahLst/>
            <a:cxnLst/>
            <a:rect l="l" t="t" r="r" b="b"/>
            <a:pathLst>
              <a:path w="158750" h="318770">
                <a:moveTo>
                  <a:pt x="0" y="318516"/>
                </a:moveTo>
                <a:lnTo>
                  <a:pt x="158496" y="318516"/>
                </a:lnTo>
                <a:lnTo>
                  <a:pt x="158496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52444" y="5432031"/>
            <a:ext cx="1031875" cy="318770"/>
          </a:xfrm>
          <a:custGeom>
            <a:avLst/>
            <a:gdLst/>
            <a:ahLst/>
            <a:cxnLst/>
            <a:rect l="l" t="t" r="r" b="b"/>
            <a:pathLst>
              <a:path w="1031875" h="318770">
                <a:moveTo>
                  <a:pt x="0" y="318516"/>
                </a:moveTo>
                <a:lnTo>
                  <a:pt x="1031748" y="318516"/>
                </a:lnTo>
                <a:lnTo>
                  <a:pt x="1031748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84191" y="5432031"/>
            <a:ext cx="158750" cy="318770"/>
          </a:xfrm>
          <a:custGeom>
            <a:avLst/>
            <a:gdLst/>
            <a:ahLst/>
            <a:cxnLst/>
            <a:rect l="l" t="t" r="r" b="b"/>
            <a:pathLst>
              <a:path w="158750" h="318770">
                <a:moveTo>
                  <a:pt x="0" y="318516"/>
                </a:moveTo>
                <a:lnTo>
                  <a:pt x="158496" y="318516"/>
                </a:lnTo>
                <a:lnTo>
                  <a:pt x="158496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42688" y="5432031"/>
            <a:ext cx="334010" cy="318770"/>
          </a:xfrm>
          <a:custGeom>
            <a:avLst/>
            <a:gdLst/>
            <a:ahLst/>
            <a:cxnLst/>
            <a:rect l="l" t="t" r="r" b="b"/>
            <a:pathLst>
              <a:path w="334010" h="318770">
                <a:moveTo>
                  <a:pt x="0" y="318516"/>
                </a:moveTo>
                <a:lnTo>
                  <a:pt x="333756" y="318516"/>
                </a:lnTo>
                <a:lnTo>
                  <a:pt x="333756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76444" y="5432031"/>
            <a:ext cx="157480" cy="318770"/>
          </a:xfrm>
          <a:custGeom>
            <a:avLst/>
            <a:gdLst/>
            <a:ahLst/>
            <a:cxnLst/>
            <a:rect l="l" t="t" r="r" b="b"/>
            <a:pathLst>
              <a:path w="157479" h="318770">
                <a:moveTo>
                  <a:pt x="0" y="318516"/>
                </a:moveTo>
                <a:lnTo>
                  <a:pt x="156972" y="318516"/>
                </a:lnTo>
                <a:lnTo>
                  <a:pt x="156972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33415" y="5432031"/>
            <a:ext cx="605155" cy="318770"/>
          </a:xfrm>
          <a:custGeom>
            <a:avLst/>
            <a:gdLst/>
            <a:ahLst/>
            <a:cxnLst/>
            <a:rect l="l" t="t" r="r" b="b"/>
            <a:pathLst>
              <a:path w="605154" h="318770">
                <a:moveTo>
                  <a:pt x="0" y="318516"/>
                </a:moveTo>
                <a:lnTo>
                  <a:pt x="605027" y="318516"/>
                </a:lnTo>
                <a:lnTo>
                  <a:pt x="605027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70447" y="543203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6400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29639" y="5645391"/>
            <a:ext cx="312420" cy="318770"/>
          </a:xfrm>
          <a:custGeom>
            <a:avLst/>
            <a:gdLst/>
            <a:ahLst/>
            <a:cxnLst/>
            <a:rect l="l" t="t" r="r" b="b"/>
            <a:pathLst>
              <a:path w="312419" h="318770">
                <a:moveTo>
                  <a:pt x="0" y="318516"/>
                </a:moveTo>
                <a:lnTo>
                  <a:pt x="312420" y="318516"/>
                </a:lnTo>
                <a:lnTo>
                  <a:pt x="31242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73302" y="564539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62484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304544" y="5645391"/>
            <a:ext cx="441959" cy="318770"/>
          </a:xfrm>
          <a:custGeom>
            <a:avLst/>
            <a:gdLst/>
            <a:ahLst/>
            <a:cxnLst/>
            <a:rect l="l" t="t" r="r" b="b"/>
            <a:pathLst>
              <a:path w="441960" h="318770">
                <a:moveTo>
                  <a:pt x="0" y="318516"/>
                </a:moveTo>
                <a:lnTo>
                  <a:pt x="441959" y="318516"/>
                </a:lnTo>
                <a:lnTo>
                  <a:pt x="441959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76983" y="564539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6096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807464" y="5645391"/>
            <a:ext cx="513715" cy="318770"/>
          </a:xfrm>
          <a:custGeom>
            <a:avLst/>
            <a:gdLst/>
            <a:ahLst/>
            <a:cxnLst/>
            <a:rect l="l" t="t" r="r" b="b"/>
            <a:pathLst>
              <a:path w="513714" h="318770">
                <a:moveTo>
                  <a:pt x="0" y="318516"/>
                </a:moveTo>
                <a:lnTo>
                  <a:pt x="513588" y="318516"/>
                </a:lnTo>
                <a:lnTo>
                  <a:pt x="513588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53055" y="564539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6"/>
                </a:lnTo>
              </a:path>
            </a:pathLst>
          </a:custGeom>
          <a:ln w="6400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16939" y="1504569"/>
            <a:ext cx="49345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3775" algn="l"/>
                <a:tab pos="1715135" algn="l"/>
                <a:tab pos="2251075" algn="l"/>
                <a:tab pos="2536190" algn="l"/>
                <a:tab pos="3134360" algn="l"/>
                <a:tab pos="3571240" algn="l"/>
                <a:tab pos="4362450" algn="l"/>
              </a:tabLst>
            </a:pPr>
            <a:r>
              <a:rPr dirty="0" sz="2000" b="1">
                <a:latin typeface="Bradley Hand ITC"/>
                <a:cs typeface="Bradley Hand ITC"/>
              </a:rPr>
              <a:t>Dal</a:t>
            </a:r>
            <a:r>
              <a:rPr dirty="0" sz="2000" spc="5" b="1">
                <a:latin typeface="Bradley Hand ITC"/>
                <a:cs typeface="Bradley Hand ITC"/>
              </a:rPr>
              <a:t>l</a:t>
            </a:r>
            <a:r>
              <a:rPr dirty="0" sz="2000" spc="-5" b="1">
                <a:latin typeface="Bradley Hand ITC"/>
                <a:cs typeface="Bradley Hand ITC"/>
              </a:rPr>
              <a:t>'VII</a:t>
            </a:r>
            <a:r>
              <a:rPr dirty="0" sz="2000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se</a:t>
            </a:r>
            <a:r>
              <a:rPr dirty="0" sz="2000" spc="5" b="1">
                <a:latin typeface="Bradley Hand ITC"/>
                <a:cs typeface="Bradley Hand ITC"/>
              </a:rPr>
              <a:t>c</a:t>
            </a:r>
            <a:r>
              <a:rPr dirty="0" sz="2000" spc="-5" b="1">
                <a:latin typeface="Bradley Hand ITC"/>
                <a:cs typeface="Bradley Hand ITC"/>
              </a:rPr>
              <a:t>o</a:t>
            </a:r>
            <a:r>
              <a:rPr dirty="0" sz="2000" spc="-15" b="1">
                <a:latin typeface="Bradley Hand ITC"/>
                <a:cs typeface="Bradley Hand ITC"/>
              </a:rPr>
              <a:t>l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r>
              <a:rPr dirty="0" sz="2000" spc="-10" b="1">
                <a:latin typeface="Bradley Hand ITC"/>
                <a:cs typeface="Bradley Hand ITC"/>
              </a:rPr>
              <a:t>.</a:t>
            </a:r>
            <a:r>
              <a:rPr dirty="0" sz="2000" spc="-10" b="1">
                <a:latin typeface="Bradley Hand ITC"/>
                <a:cs typeface="Bradley Hand ITC"/>
              </a:rPr>
              <a:t>C</a:t>
            </a:r>
            <a:r>
              <a:rPr dirty="0" sz="2000" b="1">
                <a:latin typeface="Bradley Hand ITC"/>
                <a:cs typeface="Bradley Hand ITC"/>
              </a:rPr>
              <a:t>.	</a:t>
            </a:r>
            <a:r>
              <a:rPr dirty="0" sz="2000" b="1">
                <a:latin typeface="Bradley Hand ITC"/>
                <a:cs typeface="Bradley Hand ITC"/>
              </a:rPr>
              <a:t>il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Su</a:t>
            </a:r>
            <a:r>
              <a:rPr dirty="0" sz="2000" b="1">
                <a:latin typeface="Bradley Hand ITC"/>
                <a:cs typeface="Bradley Hand ITC"/>
              </a:rPr>
              <a:t>d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del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nos</a:t>
            </a:r>
            <a:r>
              <a:rPr dirty="0" sz="2000" spc="5" b="1">
                <a:latin typeface="Bradley Hand ITC"/>
                <a:cs typeface="Bradley Hand ITC"/>
              </a:rPr>
              <a:t>t</a:t>
            </a:r>
            <a:r>
              <a:rPr dirty="0" sz="2000" spc="-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10" b="1">
                <a:latin typeface="Bradley Hand ITC"/>
                <a:cs typeface="Bradley Hand ITC"/>
              </a:rPr>
              <a:t>P</a:t>
            </a:r>
            <a:r>
              <a:rPr dirty="0" sz="2000" spc="-5" b="1">
                <a:latin typeface="Bradley Hand ITC"/>
                <a:cs typeface="Bradley Hand ITC"/>
              </a:rPr>
              <a:t>ae</a:t>
            </a:r>
            <a:r>
              <a:rPr dirty="0" sz="2000" spc="5" b="1">
                <a:latin typeface="Bradley Hand ITC"/>
                <a:cs typeface="Bradley Hand ITC"/>
              </a:rPr>
              <a:t>s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6939" y="1717929"/>
            <a:ext cx="49352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3255" algn="l"/>
                <a:tab pos="1486535" algn="l"/>
                <a:tab pos="2835275" algn="l"/>
                <a:tab pos="3752850" algn="l"/>
                <a:tab pos="461518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v</a:t>
            </a:r>
            <a:r>
              <a:rPr dirty="0" sz="2000" spc="5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de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fiori</a:t>
            </a:r>
            <a:r>
              <a:rPr dirty="0" sz="2000" spc="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15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mportanti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co</a:t>
            </a:r>
            <a:r>
              <a:rPr dirty="0" sz="2000" spc="-10" b="1">
                <a:latin typeface="Bradley Hand ITC"/>
                <a:cs typeface="Bradley Hand ITC"/>
              </a:rPr>
              <a:t>l</a:t>
            </a:r>
            <a:r>
              <a:rPr dirty="0" sz="2000" spc="-5" b="1">
                <a:latin typeface="Bradley Hand ITC"/>
                <a:cs typeface="Bradley Hand ITC"/>
              </a:rPr>
              <a:t>oni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g</a:t>
            </a:r>
            <a:r>
              <a:rPr dirty="0" sz="2000" spc="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ech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(la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16939" y="1931288"/>
            <a:ext cx="49352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Bradley Hand ITC"/>
                <a:cs typeface="Bradley Hand ITC"/>
              </a:rPr>
              <a:t>cosiddetta Magna Grecia) che </a:t>
            </a:r>
            <a:r>
              <a:rPr dirty="0" sz="2000" b="1">
                <a:latin typeface="Bradley Hand ITC"/>
                <a:cs typeface="Bradley Hand ITC"/>
              </a:rPr>
              <a:t>in </a:t>
            </a:r>
            <a:r>
              <a:rPr dirty="0" sz="2000" spc="-5" b="1">
                <a:latin typeface="Bradley Hand ITC"/>
                <a:cs typeface="Bradley Hand ITC"/>
              </a:rPr>
              <a:t>più di</a:t>
            </a:r>
            <a:r>
              <a:rPr dirty="0" sz="2000" spc="18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un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16939" y="2144344"/>
            <a:ext cx="49352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8810" algn="l"/>
                <a:tab pos="1725295" algn="l"/>
                <a:tab pos="3181350" algn="l"/>
                <a:tab pos="3664585" algn="l"/>
                <a:tab pos="4830445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ca</a:t>
            </a:r>
            <a:r>
              <a:rPr dirty="0" sz="2000" spc="5" b="1">
                <a:latin typeface="Bradley Hand ITC"/>
                <a:cs typeface="Bradley Hand ITC"/>
              </a:rPr>
              <a:t>s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pote</a:t>
            </a:r>
            <a:r>
              <a:rPr dirty="0" sz="2000" spc="-15" b="1">
                <a:latin typeface="Bradley Hand ITC"/>
                <a:cs typeface="Bradley Hand ITC"/>
              </a:rPr>
              <a:t>v</a:t>
            </a:r>
            <a:r>
              <a:rPr dirty="0" sz="2000" spc="-5" b="1">
                <a:latin typeface="Bradley Hand ITC"/>
                <a:cs typeface="Bradley Hand ITC"/>
              </a:rPr>
              <a:t>an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ri</a:t>
            </a:r>
            <a:r>
              <a:rPr dirty="0" sz="2000" spc="-10" b="1">
                <a:latin typeface="Bradley Hand ITC"/>
                <a:cs typeface="Bradley Hand ITC"/>
              </a:rPr>
              <a:t>v</a:t>
            </a:r>
            <a:r>
              <a:rPr dirty="0" sz="2000" spc="-5" b="1">
                <a:latin typeface="Bradley Hand ITC"/>
                <a:cs typeface="Bradley Hand ITC"/>
              </a:rPr>
              <a:t>ale</a:t>
            </a:r>
            <a:r>
              <a:rPr dirty="0" sz="2000" b="1">
                <a:latin typeface="Bradley Hand ITC"/>
                <a:cs typeface="Bradley Hand ITC"/>
              </a:rPr>
              <a:t>g</a:t>
            </a:r>
            <a:r>
              <a:rPr dirty="0" sz="2000" spc="-5" b="1">
                <a:latin typeface="Bradley Hand ITC"/>
                <a:cs typeface="Bradley Hand ITC"/>
              </a:rPr>
              <a:t>gi</a:t>
            </a:r>
            <a:r>
              <a:rPr dirty="0" sz="2000" spc="5" b="1">
                <a:latin typeface="Bradley Hand ITC"/>
                <a:cs typeface="Bradley Hand ITC"/>
              </a:rPr>
              <a:t>a</a:t>
            </a:r>
            <a:r>
              <a:rPr dirty="0" sz="2000" spc="-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p</a:t>
            </a:r>
            <a:r>
              <a:rPr dirty="0" sz="2000" spc="5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sple</a:t>
            </a:r>
            <a:r>
              <a:rPr dirty="0" sz="2000" spc="10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d</a:t>
            </a:r>
            <a:r>
              <a:rPr dirty="0" sz="2000" spc="-10" b="1">
                <a:latin typeface="Bradley Hand ITC"/>
                <a:cs typeface="Bradley Hand ITC"/>
              </a:rPr>
              <a:t>o</a:t>
            </a:r>
            <a:r>
              <a:rPr dirty="0" sz="2000" spc="-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6939" y="2358389"/>
            <a:ext cx="49345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41755" algn="l"/>
                <a:tab pos="2033270" algn="l"/>
                <a:tab pos="2528570" algn="l"/>
                <a:tab pos="3599179" algn="l"/>
                <a:tab pos="4409440" algn="l"/>
              </a:tabLst>
            </a:pPr>
            <a:r>
              <a:rPr dirty="0" sz="2000" spc="5" b="1">
                <a:latin typeface="Bradley Hand ITC"/>
                <a:cs typeface="Bradley Hand ITC"/>
              </a:rPr>
              <a:t>r</a:t>
            </a:r>
            <a:r>
              <a:rPr dirty="0" sz="2000" spc="-5" b="1">
                <a:latin typeface="Bradley Hand ITC"/>
                <a:cs typeface="Bradley Hand ITC"/>
              </a:rPr>
              <a:t>icche</a:t>
            </a:r>
            <a:r>
              <a:rPr dirty="0" sz="2000" spc="5" b="1">
                <a:latin typeface="Bradley Hand ITC"/>
                <a:cs typeface="Bradley Hand ITC"/>
              </a:rPr>
              <a:t>z</a:t>
            </a:r>
            <a:r>
              <a:rPr dirty="0" sz="2000" spc="-5" b="1">
                <a:latin typeface="Bradley Hand ITC"/>
                <a:cs typeface="Bradley Hand ITC"/>
              </a:rPr>
              <a:t>z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c</a:t>
            </a:r>
            <a:r>
              <a:rPr dirty="0" sz="2000" spc="-15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le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gra</a:t>
            </a:r>
            <a:r>
              <a:rPr dirty="0" sz="2000" spc="-10" b="1">
                <a:latin typeface="Bradley Hand ITC"/>
                <a:cs typeface="Bradley Hand ITC"/>
              </a:rPr>
              <a:t>n</a:t>
            </a:r>
            <a:r>
              <a:rPr dirty="0" sz="2000" spc="5" b="1">
                <a:latin typeface="Bradley Hand ITC"/>
                <a:cs typeface="Bradley Hand ITC"/>
              </a:rPr>
              <a:t>d</a:t>
            </a:r>
            <a:r>
              <a:rPr dirty="0" sz="2000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citt</a:t>
            </a:r>
            <a:r>
              <a:rPr dirty="0" sz="2000" b="1">
                <a:latin typeface="Bradley Hand ITC"/>
                <a:cs typeface="Bradley Hand ITC"/>
              </a:rPr>
              <a:t>à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della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6939" y="2571750"/>
            <a:ext cx="13906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Madrepatria.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6939" y="2913126"/>
            <a:ext cx="49352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Il</a:t>
            </a:r>
            <a:r>
              <a:rPr dirty="0" sz="2000" spc="35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Mezzogiorno</a:t>
            </a:r>
            <a:r>
              <a:rPr dirty="0" sz="2000" spc="34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italiano</a:t>
            </a:r>
            <a:r>
              <a:rPr dirty="0" sz="2000" spc="35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è</a:t>
            </a:r>
            <a:r>
              <a:rPr dirty="0" sz="2000" spc="35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pieno</a:t>
            </a:r>
            <a:r>
              <a:rPr dirty="0" sz="2000" spc="35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di</a:t>
            </a:r>
            <a:r>
              <a:rPr dirty="0" sz="2000" spc="35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vestigia</a:t>
            </a:r>
            <a:r>
              <a:rPr dirty="0" sz="2000" spc="36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6939" y="3126486"/>
            <a:ext cx="49364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reperti</a:t>
            </a:r>
            <a:r>
              <a:rPr dirty="0" sz="2000" spc="30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che</a:t>
            </a:r>
            <a:r>
              <a:rPr dirty="0" sz="2000" spc="31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ricordano</a:t>
            </a:r>
            <a:r>
              <a:rPr dirty="0" sz="2000" spc="29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gli</a:t>
            </a:r>
            <a:r>
              <a:rPr dirty="0" sz="2000" spc="31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sfarzi</a:t>
            </a:r>
            <a:r>
              <a:rPr dirty="0" sz="2000" spc="30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di</a:t>
            </a:r>
            <a:r>
              <a:rPr dirty="0" sz="2000" spc="31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quell'epoca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16939" y="3339541"/>
            <a:ext cx="49345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(la</a:t>
            </a:r>
            <a:r>
              <a:rPr dirty="0" sz="2000" spc="10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Valle</a:t>
            </a:r>
            <a:r>
              <a:rPr dirty="0" sz="2000" spc="114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dei</a:t>
            </a:r>
            <a:r>
              <a:rPr dirty="0" sz="2000" spc="114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templi</a:t>
            </a:r>
            <a:r>
              <a:rPr dirty="0" sz="2000" spc="11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ad</a:t>
            </a:r>
            <a:r>
              <a:rPr dirty="0" sz="2000" spc="12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Agrigento,</a:t>
            </a:r>
            <a:r>
              <a:rPr dirty="0" sz="2000" spc="114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le</a:t>
            </a:r>
            <a:r>
              <a:rPr dirty="0" sz="2000" spc="12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rovine</a:t>
            </a:r>
            <a:r>
              <a:rPr dirty="0" sz="2000" spc="114" b="1">
                <a:latin typeface="Bradley Hand ITC"/>
                <a:cs typeface="Bradley Hand ITC"/>
              </a:rPr>
              <a:t> </a:t>
            </a:r>
            <a:r>
              <a:rPr dirty="0" sz="2000" spc="-10" b="1">
                <a:latin typeface="Bradley Hand ITC"/>
                <a:cs typeface="Bradley Hand ITC"/>
              </a:rPr>
              <a:t>di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6939" y="3552901"/>
            <a:ext cx="10115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Bradley Hand ITC"/>
                <a:cs typeface="Bradley Hand ITC"/>
              </a:rPr>
              <a:t>Paestum,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22777" y="3552901"/>
            <a:ext cx="1035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i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20439" y="3552901"/>
            <a:ext cx="59245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Bradley Hand ITC"/>
                <a:cs typeface="Bradley Hand ITC"/>
              </a:rPr>
              <a:t>teat</a:t>
            </a:r>
            <a:r>
              <a:rPr dirty="0" sz="2000" spc="-10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i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08446" y="3552901"/>
            <a:ext cx="2413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Bradley Hand ITC"/>
                <a:cs typeface="Bradley Hand ITC"/>
              </a:rPr>
              <a:t>di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6939" y="3766820"/>
            <a:ext cx="49352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Bradley Hand ITC"/>
                <a:cs typeface="Bradley Hand ITC"/>
              </a:rPr>
              <a:t>Taormina</a:t>
            </a:r>
            <a:r>
              <a:rPr dirty="0" sz="2000" spc="33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spc="34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Selinunte</a:t>
            </a:r>
            <a:r>
              <a:rPr dirty="0" sz="2000" spc="33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ecc...),</a:t>
            </a:r>
            <a:r>
              <a:rPr dirty="0" sz="2000" spc="34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ma</a:t>
            </a:r>
            <a:r>
              <a:rPr dirty="0" sz="2000" spc="330" b="1">
                <a:latin typeface="Bradley Hand ITC"/>
                <a:cs typeface="Bradley Hand ITC"/>
              </a:rPr>
              <a:t> </a:t>
            </a:r>
            <a:r>
              <a:rPr dirty="0" sz="2000" spc="-10" b="1">
                <a:latin typeface="Bradley Hand ITC"/>
                <a:cs typeface="Bradley Hand ITC"/>
              </a:rPr>
              <a:t>poche</a:t>
            </a:r>
            <a:r>
              <a:rPr dirty="0" sz="2000" spc="34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opere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6939" y="3980179"/>
            <a:ext cx="49345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Bradley Hand ITC"/>
                <a:cs typeface="Bradley Hand ITC"/>
              </a:rPr>
              <a:t>d'arte </a:t>
            </a:r>
            <a:r>
              <a:rPr dirty="0" sz="2000" b="1">
                <a:latin typeface="Bradley Hand ITC"/>
                <a:cs typeface="Bradley Hand ITC"/>
              </a:rPr>
              <a:t>ci </a:t>
            </a:r>
            <a:r>
              <a:rPr dirty="0" sz="2000" spc="-5" b="1">
                <a:latin typeface="Bradley Hand ITC"/>
                <a:cs typeface="Bradley Hand ITC"/>
              </a:rPr>
              <a:t>sono </a:t>
            </a:r>
            <a:r>
              <a:rPr dirty="0" sz="2000" b="1">
                <a:latin typeface="Bradley Hand ITC"/>
                <a:cs typeface="Bradley Hand ITC"/>
              </a:rPr>
              <a:t>giunte </a:t>
            </a:r>
            <a:r>
              <a:rPr dirty="0" sz="2000" spc="-5" b="1">
                <a:latin typeface="Bradley Hand ITC"/>
                <a:cs typeface="Bradley Hand ITC"/>
              </a:rPr>
              <a:t>conservate </a:t>
            </a:r>
            <a:r>
              <a:rPr dirty="0" sz="2000" b="1">
                <a:latin typeface="Bradley Hand ITC"/>
                <a:cs typeface="Bradley Hand ITC"/>
              </a:rPr>
              <a:t>e </a:t>
            </a:r>
            <a:r>
              <a:rPr dirty="0" sz="2000" spc="-5" b="1">
                <a:latin typeface="Bradley Hand ITC"/>
                <a:cs typeface="Bradley Hand ITC"/>
              </a:rPr>
              <a:t>intatte</a:t>
            </a:r>
            <a:r>
              <a:rPr dirty="0" sz="2000" spc="3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come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6939" y="4193540"/>
            <a:ext cx="26866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Bradley Hand ITC"/>
                <a:cs typeface="Bradley Hand ITC"/>
              </a:rPr>
              <a:t>i </a:t>
            </a:r>
            <a:r>
              <a:rPr dirty="0" sz="2000" spc="5" b="1">
                <a:latin typeface="Bradley Hand ITC"/>
                <a:cs typeface="Bradley Hand ITC"/>
              </a:rPr>
              <a:t>mitici Bronzi </a:t>
            </a:r>
            <a:r>
              <a:rPr dirty="0" sz="2000" b="1">
                <a:latin typeface="Bradley Hand ITC"/>
                <a:cs typeface="Bradley Hand ITC"/>
              </a:rPr>
              <a:t>di</a:t>
            </a:r>
            <a:r>
              <a:rPr dirty="0" sz="2000" spc="-13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Riace..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6939" y="4533391"/>
            <a:ext cx="49352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Bradley Hand ITC"/>
                <a:cs typeface="Bradley Hand ITC"/>
              </a:rPr>
              <a:t>Come avvenuto per </a:t>
            </a:r>
            <a:r>
              <a:rPr dirty="0" sz="2000" b="1">
                <a:latin typeface="Bradley Hand ITC"/>
                <a:cs typeface="Bradley Hand ITC"/>
              </a:rPr>
              <a:t>molti dei </a:t>
            </a:r>
            <a:r>
              <a:rPr dirty="0" sz="2000" spc="-5" b="1">
                <a:latin typeface="Bradley Hand ITC"/>
                <a:cs typeface="Bradley Hand ITC"/>
              </a:rPr>
              <a:t>ritrovamenti</a:t>
            </a:r>
            <a:r>
              <a:rPr dirty="0" sz="2000" spc="8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più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16939" y="4746447"/>
            <a:ext cx="49352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5735" algn="l"/>
                <a:tab pos="1801495" algn="l"/>
                <a:tab pos="2456815" algn="l"/>
                <a:tab pos="2923540" algn="l"/>
                <a:tab pos="3885565" algn="l"/>
                <a:tab pos="439928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impor</a:t>
            </a:r>
            <a:r>
              <a:rPr dirty="0" sz="2000" spc="-10" b="1">
                <a:latin typeface="Bradley Hand ITC"/>
                <a:cs typeface="Bradley Hand ITC"/>
              </a:rPr>
              <a:t>t</a:t>
            </a:r>
            <a:r>
              <a:rPr dirty="0" sz="2000" spc="-5" b="1">
                <a:latin typeface="Bradley Hand ITC"/>
                <a:cs typeface="Bradley Hand ITC"/>
              </a:rPr>
              <a:t>ant</a:t>
            </a:r>
            <a:r>
              <a:rPr dirty="0" sz="2000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,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il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ca</a:t>
            </a:r>
            <a:r>
              <a:rPr dirty="0" sz="2000" spc="5" b="1">
                <a:latin typeface="Bradley Hand ITC"/>
                <a:cs typeface="Bradley Hand ITC"/>
              </a:rPr>
              <a:t>s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10" b="1">
                <a:latin typeface="Bradley Hand ITC"/>
                <a:cs typeface="Bradley Hand ITC"/>
              </a:rPr>
              <a:t>h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15" b="1">
                <a:latin typeface="Bradley Hand ITC"/>
                <a:cs typeface="Bradley Hand ITC"/>
              </a:rPr>
              <a:t>g</a:t>
            </a:r>
            <a:r>
              <a:rPr dirty="0" sz="2000" spc="-5" b="1">
                <a:latin typeface="Bradley Hand ITC"/>
                <a:cs typeface="Bradley Hand ITC"/>
              </a:rPr>
              <a:t>iocat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u</a:t>
            </a:r>
            <a:r>
              <a:rPr dirty="0" sz="2000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20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u</a:t>
            </a:r>
            <a:r>
              <a:rPr dirty="0" sz="2000" spc="-10" b="1">
                <a:latin typeface="Bradley Hand ITC"/>
                <a:cs typeface="Bradley Hand ITC"/>
              </a:rPr>
              <a:t>o</a:t>
            </a:r>
            <a:r>
              <a:rPr dirty="0" sz="2000" spc="-5" b="1">
                <a:latin typeface="Bradley Hand ITC"/>
                <a:cs typeface="Bradley Hand ITC"/>
              </a:rPr>
              <a:t>lo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16939" y="4960365"/>
            <a:ext cx="49377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1975" algn="l"/>
                <a:tab pos="2388235" algn="l"/>
                <a:tab pos="3379470" algn="l"/>
                <a:tab pos="3955415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fondamentale.	</a:t>
            </a:r>
            <a:r>
              <a:rPr dirty="0" sz="2000" b="1">
                <a:latin typeface="Bradley Hand ITC"/>
                <a:cs typeface="Bradley Hand ITC"/>
              </a:rPr>
              <a:t>Fu	</a:t>
            </a:r>
            <a:r>
              <a:rPr dirty="0" sz="2000" spc="-5" b="1">
                <a:latin typeface="Bradley Hand ITC"/>
                <a:cs typeface="Bradley Hand ITC"/>
              </a:rPr>
              <a:t>infatti	un	fotografo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6939" y="5173726"/>
            <a:ext cx="49345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Bradley Hand ITC"/>
                <a:cs typeface="Bradley Hand ITC"/>
              </a:rPr>
              <a:t>subacqueo amatoriale, </a:t>
            </a:r>
            <a:r>
              <a:rPr dirty="0" sz="2000" spc="-10" b="1">
                <a:latin typeface="Bradley Hand ITC"/>
                <a:cs typeface="Bradley Hand ITC"/>
              </a:rPr>
              <a:t>Stefano </a:t>
            </a:r>
            <a:r>
              <a:rPr dirty="0" sz="2000" spc="-5" b="1">
                <a:latin typeface="Bradley Hand ITC"/>
                <a:cs typeface="Bradley Hand ITC"/>
              </a:rPr>
              <a:t>Mariottini,</a:t>
            </a:r>
            <a:r>
              <a:rPr dirty="0" sz="2000" spc="18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16939" y="5387136"/>
            <a:ext cx="49358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5200" algn="l"/>
                <a:tab pos="1292860" algn="l"/>
                <a:tab pos="1826260" algn="l"/>
                <a:tab pos="2635250" algn="l"/>
                <a:tab pos="3825875" algn="l"/>
                <a:tab pos="431673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s</a:t>
            </a:r>
            <a:r>
              <a:rPr dirty="0" sz="2000" b="1">
                <a:latin typeface="Bradley Hand ITC"/>
                <a:cs typeface="Bradley Hand ITC"/>
              </a:rPr>
              <a:t>c</a:t>
            </a:r>
            <a:r>
              <a:rPr dirty="0" sz="2000" spc="-5" b="1">
                <a:latin typeface="Bradley Hand ITC"/>
                <a:cs typeface="Bradley Hand ITC"/>
              </a:rPr>
              <a:t>opri</a:t>
            </a:r>
            <a:r>
              <a:rPr dirty="0" sz="2000" b="1">
                <a:latin typeface="Bradley Hand ITC"/>
                <a:cs typeface="Bradley Hand ITC"/>
              </a:rPr>
              <a:t>re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le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d</a:t>
            </a:r>
            <a:r>
              <a:rPr dirty="0" sz="2000" spc="-10" b="1">
                <a:latin typeface="Bradley Hand ITC"/>
                <a:cs typeface="Bradley Hand ITC"/>
              </a:rPr>
              <a:t>u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st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r>
              <a:rPr dirty="0" sz="2000" spc="-5" b="1">
                <a:latin typeface="Bradley Hand ITC"/>
                <a:cs typeface="Bradley Hand ITC"/>
              </a:rPr>
              <a:t>tu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depo</a:t>
            </a:r>
            <a:r>
              <a:rPr dirty="0" sz="2000" spc="10" b="1">
                <a:latin typeface="Bradley Hand ITC"/>
                <a:cs typeface="Bradley Hand ITC"/>
              </a:rPr>
              <a:t>s</a:t>
            </a:r>
            <a:r>
              <a:rPr dirty="0" sz="2000" spc="-5" b="1">
                <a:latin typeface="Bradley Hand ITC"/>
                <a:cs typeface="Bradley Hand ITC"/>
              </a:rPr>
              <a:t>it</a:t>
            </a:r>
            <a:r>
              <a:rPr dirty="0" sz="2000" spc="5" b="1">
                <a:latin typeface="Bradley Hand ITC"/>
                <a:cs typeface="Bradley Hand ITC"/>
              </a:rPr>
              <a:t>a</a:t>
            </a:r>
            <a:r>
              <a:rPr dirty="0" sz="2000" spc="-5" b="1">
                <a:latin typeface="Bradley Hand ITC"/>
                <a:cs typeface="Bradley Hand ITC"/>
              </a:rPr>
              <a:t>t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su</a:t>
            </a:r>
            <a:r>
              <a:rPr dirty="0" sz="2000" b="1">
                <a:latin typeface="Bradley Hand ITC"/>
                <a:cs typeface="Bradley Hand ITC"/>
              </a:rPr>
              <a:t>l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f</a:t>
            </a:r>
            <a:r>
              <a:rPr dirty="0" sz="2000" spc="-15" b="1">
                <a:latin typeface="Bradley Hand ITC"/>
                <a:cs typeface="Bradley Hand ITC"/>
              </a:rPr>
              <a:t>o</a:t>
            </a:r>
            <a:r>
              <a:rPr dirty="0" sz="2000" spc="5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do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29639" y="5600496"/>
            <a:ext cx="14554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spc="5" b="1">
                <a:latin typeface="Bradley Hand ITC"/>
                <a:cs typeface="Bradley Hand ITC"/>
              </a:rPr>
              <a:t>del </a:t>
            </a:r>
            <a:r>
              <a:rPr dirty="0" sz="2000" b="1">
                <a:latin typeface="Bradley Hand ITC"/>
                <a:cs typeface="Bradley Hand ITC"/>
              </a:rPr>
              <a:t>Mar</a:t>
            </a:r>
            <a:r>
              <a:rPr dirty="0" sz="2000" spc="-9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Ionio.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421111" y="1363980"/>
            <a:ext cx="946785" cy="922019"/>
          </a:xfrm>
          <a:custGeom>
            <a:avLst/>
            <a:gdLst/>
            <a:ahLst/>
            <a:cxnLst/>
            <a:rect l="l" t="t" r="r" b="b"/>
            <a:pathLst>
              <a:path w="946784" h="922019">
                <a:moveTo>
                  <a:pt x="473202" y="0"/>
                </a:moveTo>
                <a:lnTo>
                  <a:pt x="424815" y="2379"/>
                </a:lnTo>
                <a:lnTo>
                  <a:pt x="377828" y="9365"/>
                </a:lnTo>
                <a:lnTo>
                  <a:pt x="332477" y="20723"/>
                </a:lnTo>
                <a:lnTo>
                  <a:pt x="289000" y="36224"/>
                </a:lnTo>
                <a:lnTo>
                  <a:pt x="247635" y="55636"/>
                </a:lnTo>
                <a:lnTo>
                  <a:pt x="208619" y="78726"/>
                </a:lnTo>
                <a:lnTo>
                  <a:pt x="172191" y="105263"/>
                </a:lnTo>
                <a:lnTo>
                  <a:pt x="138588" y="135016"/>
                </a:lnTo>
                <a:lnTo>
                  <a:pt x="108048" y="167753"/>
                </a:lnTo>
                <a:lnTo>
                  <a:pt x="80809" y="203243"/>
                </a:lnTo>
                <a:lnTo>
                  <a:pt x="57108" y="241253"/>
                </a:lnTo>
                <a:lnTo>
                  <a:pt x="37183" y="281553"/>
                </a:lnTo>
                <a:lnTo>
                  <a:pt x="21272" y="323909"/>
                </a:lnTo>
                <a:lnTo>
                  <a:pt x="9612" y="368092"/>
                </a:lnTo>
                <a:lnTo>
                  <a:pt x="2442" y="413870"/>
                </a:lnTo>
                <a:lnTo>
                  <a:pt x="0" y="461010"/>
                </a:lnTo>
                <a:lnTo>
                  <a:pt x="2442" y="508149"/>
                </a:lnTo>
                <a:lnTo>
                  <a:pt x="9612" y="553927"/>
                </a:lnTo>
                <a:lnTo>
                  <a:pt x="21272" y="598110"/>
                </a:lnTo>
                <a:lnTo>
                  <a:pt x="37183" y="640466"/>
                </a:lnTo>
                <a:lnTo>
                  <a:pt x="57108" y="680766"/>
                </a:lnTo>
                <a:lnTo>
                  <a:pt x="80809" y="718776"/>
                </a:lnTo>
                <a:lnTo>
                  <a:pt x="108048" y="754266"/>
                </a:lnTo>
                <a:lnTo>
                  <a:pt x="138588" y="787003"/>
                </a:lnTo>
                <a:lnTo>
                  <a:pt x="172191" y="816756"/>
                </a:lnTo>
                <a:lnTo>
                  <a:pt x="208619" y="843293"/>
                </a:lnTo>
                <a:lnTo>
                  <a:pt x="247635" y="866383"/>
                </a:lnTo>
                <a:lnTo>
                  <a:pt x="289000" y="885795"/>
                </a:lnTo>
                <a:lnTo>
                  <a:pt x="332477" y="901296"/>
                </a:lnTo>
                <a:lnTo>
                  <a:pt x="377828" y="912654"/>
                </a:lnTo>
                <a:lnTo>
                  <a:pt x="424815" y="919640"/>
                </a:lnTo>
                <a:lnTo>
                  <a:pt x="473202" y="922020"/>
                </a:lnTo>
                <a:lnTo>
                  <a:pt x="521588" y="919640"/>
                </a:lnTo>
                <a:lnTo>
                  <a:pt x="568575" y="912654"/>
                </a:lnTo>
                <a:lnTo>
                  <a:pt x="613926" y="901296"/>
                </a:lnTo>
                <a:lnTo>
                  <a:pt x="657403" y="885795"/>
                </a:lnTo>
                <a:lnTo>
                  <a:pt x="698768" y="866383"/>
                </a:lnTo>
                <a:lnTo>
                  <a:pt x="737784" y="843293"/>
                </a:lnTo>
                <a:lnTo>
                  <a:pt x="774212" y="816756"/>
                </a:lnTo>
                <a:lnTo>
                  <a:pt x="807815" y="787003"/>
                </a:lnTo>
                <a:lnTo>
                  <a:pt x="838355" y="754266"/>
                </a:lnTo>
                <a:lnTo>
                  <a:pt x="865594" y="718776"/>
                </a:lnTo>
                <a:lnTo>
                  <a:pt x="889295" y="680766"/>
                </a:lnTo>
                <a:lnTo>
                  <a:pt x="909220" y="640466"/>
                </a:lnTo>
                <a:lnTo>
                  <a:pt x="925131" y="598110"/>
                </a:lnTo>
                <a:lnTo>
                  <a:pt x="936791" y="553927"/>
                </a:lnTo>
                <a:lnTo>
                  <a:pt x="943961" y="508149"/>
                </a:lnTo>
                <a:lnTo>
                  <a:pt x="946404" y="461010"/>
                </a:lnTo>
                <a:lnTo>
                  <a:pt x="943961" y="413870"/>
                </a:lnTo>
                <a:lnTo>
                  <a:pt x="936791" y="368092"/>
                </a:lnTo>
                <a:lnTo>
                  <a:pt x="925131" y="323909"/>
                </a:lnTo>
                <a:lnTo>
                  <a:pt x="909220" y="281553"/>
                </a:lnTo>
                <a:lnTo>
                  <a:pt x="889295" y="241253"/>
                </a:lnTo>
                <a:lnTo>
                  <a:pt x="865594" y="203243"/>
                </a:lnTo>
                <a:lnTo>
                  <a:pt x="838355" y="167753"/>
                </a:lnTo>
                <a:lnTo>
                  <a:pt x="807815" y="135016"/>
                </a:lnTo>
                <a:lnTo>
                  <a:pt x="774212" y="105263"/>
                </a:lnTo>
                <a:lnTo>
                  <a:pt x="737784" y="78726"/>
                </a:lnTo>
                <a:lnTo>
                  <a:pt x="698768" y="55636"/>
                </a:lnTo>
                <a:lnTo>
                  <a:pt x="657403" y="36224"/>
                </a:lnTo>
                <a:lnTo>
                  <a:pt x="613926" y="20723"/>
                </a:lnTo>
                <a:lnTo>
                  <a:pt x="568575" y="9365"/>
                </a:lnTo>
                <a:lnTo>
                  <a:pt x="521588" y="2379"/>
                </a:lnTo>
                <a:lnTo>
                  <a:pt x="47320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901940" y="2727960"/>
            <a:ext cx="4290059" cy="4130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068948" y="1710182"/>
            <a:ext cx="1475105" cy="1574800"/>
          </a:xfrm>
          <a:custGeom>
            <a:avLst/>
            <a:gdLst/>
            <a:ahLst/>
            <a:cxnLst/>
            <a:rect l="l" t="t" r="r" b="b"/>
            <a:pathLst>
              <a:path w="1475104" h="1574800">
                <a:moveTo>
                  <a:pt x="0" y="0"/>
                </a:moveTo>
                <a:lnTo>
                  <a:pt x="9814" y="48704"/>
                </a:lnTo>
                <a:lnTo>
                  <a:pt x="20783" y="96978"/>
                </a:lnTo>
                <a:lnTo>
                  <a:pt x="32890" y="144806"/>
                </a:lnTo>
                <a:lnTo>
                  <a:pt x="46123" y="192174"/>
                </a:lnTo>
                <a:lnTo>
                  <a:pt x="60465" y="239065"/>
                </a:lnTo>
                <a:lnTo>
                  <a:pt x="75904" y="285465"/>
                </a:lnTo>
                <a:lnTo>
                  <a:pt x="92424" y="331358"/>
                </a:lnTo>
                <a:lnTo>
                  <a:pt x="110012" y="376728"/>
                </a:lnTo>
                <a:lnTo>
                  <a:pt x="128652" y="421560"/>
                </a:lnTo>
                <a:lnTo>
                  <a:pt x="148330" y="465839"/>
                </a:lnTo>
                <a:lnTo>
                  <a:pt x="169033" y="509550"/>
                </a:lnTo>
                <a:lnTo>
                  <a:pt x="190745" y="552676"/>
                </a:lnTo>
                <a:lnTo>
                  <a:pt x="213452" y="595203"/>
                </a:lnTo>
                <a:lnTo>
                  <a:pt x="237140" y="637115"/>
                </a:lnTo>
                <a:lnTo>
                  <a:pt x="261794" y="678396"/>
                </a:lnTo>
                <a:lnTo>
                  <a:pt x="287400" y="719032"/>
                </a:lnTo>
                <a:lnTo>
                  <a:pt x="313944" y="759007"/>
                </a:lnTo>
                <a:lnTo>
                  <a:pt x="341410" y="798305"/>
                </a:lnTo>
                <a:lnTo>
                  <a:pt x="369785" y="836912"/>
                </a:lnTo>
                <a:lnTo>
                  <a:pt x="399055" y="874811"/>
                </a:lnTo>
                <a:lnTo>
                  <a:pt x="429204" y="911987"/>
                </a:lnTo>
                <a:lnTo>
                  <a:pt x="460219" y="948425"/>
                </a:lnTo>
                <a:lnTo>
                  <a:pt x="492085" y="984110"/>
                </a:lnTo>
                <a:lnTo>
                  <a:pt x="524788" y="1019025"/>
                </a:lnTo>
                <a:lnTo>
                  <a:pt x="558313" y="1053156"/>
                </a:lnTo>
                <a:lnTo>
                  <a:pt x="592645" y="1086488"/>
                </a:lnTo>
                <a:lnTo>
                  <a:pt x="627771" y="1119004"/>
                </a:lnTo>
                <a:lnTo>
                  <a:pt x="663676" y="1150690"/>
                </a:lnTo>
                <a:lnTo>
                  <a:pt x="700346" y="1181529"/>
                </a:lnTo>
                <a:lnTo>
                  <a:pt x="737766" y="1211508"/>
                </a:lnTo>
                <a:lnTo>
                  <a:pt x="775922" y="1240609"/>
                </a:lnTo>
                <a:lnTo>
                  <a:pt x="814799" y="1268819"/>
                </a:lnTo>
                <a:lnTo>
                  <a:pt x="854383" y="1296120"/>
                </a:lnTo>
                <a:lnTo>
                  <a:pt x="894659" y="1322499"/>
                </a:lnTo>
                <a:lnTo>
                  <a:pt x="935614" y="1347939"/>
                </a:lnTo>
                <a:lnTo>
                  <a:pt x="977233" y="1372426"/>
                </a:lnTo>
                <a:lnTo>
                  <a:pt x="1019500" y="1395943"/>
                </a:lnTo>
                <a:lnTo>
                  <a:pt x="1062403" y="1418476"/>
                </a:lnTo>
                <a:lnTo>
                  <a:pt x="1105927" y="1440008"/>
                </a:lnTo>
                <a:lnTo>
                  <a:pt x="1150056" y="1460525"/>
                </a:lnTo>
                <a:lnTo>
                  <a:pt x="1194777" y="1480011"/>
                </a:lnTo>
                <a:lnTo>
                  <a:pt x="1240076" y="1498451"/>
                </a:lnTo>
                <a:lnTo>
                  <a:pt x="1285937" y="1515830"/>
                </a:lnTo>
                <a:lnTo>
                  <a:pt x="1332347" y="1532131"/>
                </a:lnTo>
                <a:lnTo>
                  <a:pt x="1379291" y="1547340"/>
                </a:lnTo>
                <a:lnTo>
                  <a:pt x="1426755" y="1561441"/>
                </a:lnTo>
                <a:lnTo>
                  <a:pt x="1474724" y="157441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62115" y="0"/>
            <a:ext cx="3518916" cy="300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0459"/>
            <a:ext cx="359410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COME</a:t>
            </a:r>
            <a:r>
              <a:rPr dirty="0" spc="-80"/>
              <a:t> </a:t>
            </a:r>
            <a:r>
              <a:rPr dirty="0"/>
              <a:t>VENNERO  </a:t>
            </a:r>
            <a:r>
              <a:rPr dirty="0" spc="-5"/>
              <a:t>SCOPERTI?</a:t>
            </a:r>
          </a:p>
        </p:txBody>
      </p:sp>
      <p:sp>
        <p:nvSpPr>
          <p:cNvPr id="3" name="object 3"/>
          <p:cNvSpPr/>
          <p:nvPr/>
        </p:nvSpPr>
        <p:spPr>
          <a:xfrm>
            <a:off x="1911095" y="2538857"/>
            <a:ext cx="169545" cy="271780"/>
          </a:xfrm>
          <a:custGeom>
            <a:avLst/>
            <a:gdLst/>
            <a:ahLst/>
            <a:cxnLst/>
            <a:rect l="l" t="t" r="r" b="b"/>
            <a:pathLst>
              <a:path w="169544" h="271780">
                <a:moveTo>
                  <a:pt x="0" y="271272"/>
                </a:moveTo>
                <a:lnTo>
                  <a:pt x="169163" y="271272"/>
                </a:lnTo>
                <a:lnTo>
                  <a:pt x="169163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80260" y="2538857"/>
            <a:ext cx="489584" cy="271780"/>
          </a:xfrm>
          <a:custGeom>
            <a:avLst/>
            <a:gdLst/>
            <a:ahLst/>
            <a:cxnLst/>
            <a:rect l="l" t="t" r="r" b="b"/>
            <a:pathLst>
              <a:path w="489585" h="271780">
                <a:moveTo>
                  <a:pt x="0" y="271272"/>
                </a:moveTo>
                <a:lnTo>
                  <a:pt x="489204" y="271272"/>
                </a:lnTo>
                <a:lnTo>
                  <a:pt x="489204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94610" y="2538857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80">
                <a:moveTo>
                  <a:pt x="0" y="0"/>
                </a:moveTo>
                <a:lnTo>
                  <a:pt x="0" y="271272"/>
                </a:lnTo>
              </a:path>
            </a:pathLst>
          </a:custGeom>
          <a:ln w="502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42972" y="5125084"/>
            <a:ext cx="922019" cy="271780"/>
          </a:xfrm>
          <a:custGeom>
            <a:avLst/>
            <a:gdLst/>
            <a:ahLst/>
            <a:cxnLst/>
            <a:rect l="l" t="t" r="r" b="b"/>
            <a:pathLst>
              <a:path w="922020" h="271779">
                <a:moveTo>
                  <a:pt x="0" y="271271"/>
                </a:moveTo>
                <a:lnTo>
                  <a:pt x="922020" y="271271"/>
                </a:lnTo>
                <a:lnTo>
                  <a:pt x="92202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90138" y="5125084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271"/>
                </a:lnTo>
              </a:path>
            </a:pathLst>
          </a:custGeom>
          <a:ln w="5029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15284" y="5125084"/>
            <a:ext cx="731520" cy="271780"/>
          </a:xfrm>
          <a:custGeom>
            <a:avLst/>
            <a:gdLst/>
            <a:ahLst/>
            <a:cxnLst/>
            <a:rect l="l" t="t" r="r" b="b"/>
            <a:pathLst>
              <a:path w="731520" h="271779">
                <a:moveTo>
                  <a:pt x="0" y="271271"/>
                </a:moveTo>
                <a:lnTo>
                  <a:pt x="731520" y="271271"/>
                </a:lnTo>
                <a:lnTo>
                  <a:pt x="73152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72711" y="5125084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2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98620" y="5125084"/>
            <a:ext cx="281940" cy="271780"/>
          </a:xfrm>
          <a:custGeom>
            <a:avLst/>
            <a:gdLst/>
            <a:ahLst/>
            <a:cxnLst/>
            <a:rect l="l" t="t" r="r" b="b"/>
            <a:pathLst>
              <a:path w="281939" h="271779">
                <a:moveTo>
                  <a:pt x="0" y="271271"/>
                </a:moveTo>
                <a:lnTo>
                  <a:pt x="281939" y="271271"/>
                </a:lnTo>
                <a:lnTo>
                  <a:pt x="281939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6467" y="5125084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2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76" y="5125084"/>
            <a:ext cx="414655" cy="271780"/>
          </a:xfrm>
          <a:custGeom>
            <a:avLst/>
            <a:gdLst/>
            <a:ahLst/>
            <a:cxnLst/>
            <a:rect l="l" t="t" r="r" b="b"/>
            <a:pathLst>
              <a:path w="414654" h="271779">
                <a:moveTo>
                  <a:pt x="0" y="271271"/>
                </a:moveTo>
                <a:lnTo>
                  <a:pt x="414527" y="271271"/>
                </a:lnTo>
                <a:lnTo>
                  <a:pt x="414527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72811" y="5125084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2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98720" y="5125084"/>
            <a:ext cx="547370" cy="271780"/>
          </a:xfrm>
          <a:custGeom>
            <a:avLst/>
            <a:gdLst/>
            <a:ahLst/>
            <a:cxnLst/>
            <a:rect l="l" t="t" r="r" b="b"/>
            <a:pathLst>
              <a:path w="547370" h="271779">
                <a:moveTo>
                  <a:pt x="0" y="271271"/>
                </a:moveTo>
                <a:lnTo>
                  <a:pt x="547115" y="271271"/>
                </a:lnTo>
                <a:lnTo>
                  <a:pt x="547115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16939" y="1799589"/>
            <a:ext cx="4930140" cy="357187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1435">
              <a:lnSpc>
                <a:spcPct val="90000"/>
              </a:lnSpc>
              <a:spcBef>
                <a:spcPts val="305"/>
              </a:spcBef>
            </a:pPr>
            <a:r>
              <a:rPr dirty="0" sz="1700" spc="5" b="1">
                <a:latin typeface="Bradley Hand ITC"/>
                <a:cs typeface="Bradley Hand ITC"/>
              </a:rPr>
              <a:t>Era </a:t>
            </a:r>
            <a:r>
              <a:rPr dirty="0" sz="1700" b="1">
                <a:latin typeface="Bradley Hand ITC"/>
                <a:cs typeface="Bradley Hand ITC"/>
              </a:rPr>
              <a:t>il </a:t>
            </a:r>
            <a:r>
              <a:rPr dirty="0" sz="1700" spc="5" b="1">
                <a:latin typeface="Bradley Hand ITC"/>
                <a:cs typeface="Bradley Hand ITC"/>
              </a:rPr>
              <a:t>16 </a:t>
            </a:r>
            <a:r>
              <a:rPr dirty="0" sz="1700" b="1">
                <a:latin typeface="Bradley Hand ITC"/>
                <a:cs typeface="Bradley Hand ITC"/>
              </a:rPr>
              <a:t>agosto </a:t>
            </a:r>
            <a:r>
              <a:rPr dirty="0" sz="1700" spc="5" b="1">
                <a:latin typeface="Bradley Hand ITC"/>
                <a:cs typeface="Bradley Hand ITC"/>
              </a:rPr>
              <a:t>1972 </a:t>
            </a:r>
            <a:r>
              <a:rPr dirty="0" sz="1700" b="1">
                <a:latin typeface="Bradley Hand ITC"/>
                <a:cs typeface="Bradley Hand ITC"/>
              </a:rPr>
              <a:t>e </a:t>
            </a:r>
            <a:r>
              <a:rPr dirty="0" sz="1700" spc="-5" b="1">
                <a:latin typeface="Bradley Hand ITC"/>
                <a:cs typeface="Bradley Hand ITC"/>
              </a:rPr>
              <a:t>Stefano </a:t>
            </a:r>
            <a:r>
              <a:rPr dirty="0" sz="1700" b="1">
                <a:latin typeface="Bradley Hand ITC"/>
                <a:cs typeface="Bradley Hand ITC"/>
              </a:rPr>
              <a:t>stava facendo  un'immersione a largo della costa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Riace, paesino</a:t>
            </a:r>
            <a:r>
              <a:rPr dirty="0" sz="1700" spc="-25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in  provincia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Reggio </a:t>
            </a:r>
            <a:r>
              <a:rPr dirty="0" sz="1700" spc="-5" b="1">
                <a:latin typeface="Bradley Hand ITC"/>
                <a:cs typeface="Bradley Hand ITC"/>
              </a:rPr>
              <a:t>Calabria. </a:t>
            </a:r>
            <a:r>
              <a:rPr dirty="0" sz="1700" spc="5" b="1">
                <a:latin typeface="Bradley Hand ITC"/>
                <a:cs typeface="Bradley Hand ITC"/>
              </a:rPr>
              <a:t>Ad un </a:t>
            </a:r>
            <a:r>
              <a:rPr dirty="0" sz="1700" b="1">
                <a:latin typeface="Bradley Hand ITC"/>
                <a:cs typeface="Bradley Hand ITC"/>
              </a:rPr>
              <a:t>tratto </a:t>
            </a:r>
            <a:r>
              <a:rPr dirty="0" sz="1700" spc="5" b="1">
                <a:latin typeface="Bradley Hand ITC"/>
                <a:cs typeface="Bradley Hand ITC"/>
              </a:rPr>
              <a:t>si </a:t>
            </a:r>
            <a:r>
              <a:rPr dirty="0" sz="1700" spc="-5" b="1">
                <a:latin typeface="Bradley Hand ITC"/>
                <a:cs typeface="Bradley Hand ITC"/>
              </a:rPr>
              <a:t>accorse  </a:t>
            </a:r>
            <a:r>
              <a:rPr dirty="0" sz="1700" spc="5" b="1">
                <a:latin typeface="Bradley Hand ITC"/>
                <a:cs typeface="Bradley Hand ITC"/>
              </a:rPr>
              <a:t>che </a:t>
            </a:r>
            <a:r>
              <a:rPr dirty="0" sz="1700" b="1">
                <a:latin typeface="Bradley Hand ITC"/>
                <a:cs typeface="Bradley Hand ITC"/>
              </a:rPr>
              <a:t>a circa 8 metri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spc="-5" b="1">
                <a:latin typeface="Bradley Hand ITC"/>
                <a:cs typeface="Bradley Hand ITC"/>
              </a:rPr>
              <a:t>profondità qualcosa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molto  simile ad </a:t>
            </a:r>
            <a:r>
              <a:rPr dirty="0" sz="1700" spc="5" b="1">
                <a:latin typeface="Bradley Hand ITC"/>
                <a:cs typeface="Bradley Hand ITC"/>
              </a:rPr>
              <a:t>un </a:t>
            </a:r>
            <a:r>
              <a:rPr dirty="0" sz="1700" spc="-5" b="1">
                <a:latin typeface="Bradley Hand ITC"/>
                <a:cs typeface="Bradley Hand ITC"/>
              </a:rPr>
              <a:t>braccio </a:t>
            </a:r>
            <a:r>
              <a:rPr dirty="0" sz="1700" b="1">
                <a:latin typeface="Bradley Hand ITC"/>
                <a:cs typeface="Bradley Hand ITC"/>
              </a:rPr>
              <a:t>affiorava </a:t>
            </a:r>
            <a:r>
              <a:rPr dirty="0" sz="1700" spc="5" b="1">
                <a:latin typeface="Bradley Hand ITC"/>
                <a:cs typeface="Bradley Hand ITC"/>
              </a:rPr>
              <a:t>dal</a:t>
            </a:r>
            <a:r>
              <a:rPr dirty="0" sz="1700" spc="-125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fondale.</a:t>
            </a:r>
            <a:endParaRPr sz="1700">
              <a:latin typeface="Bradley Hand ITC"/>
              <a:cs typeface="Bradley Hand ITC"/>
            </a:endParaRPr>
          </a:p>
          <a:p>
            <a:pPr marL="12700">
              <a:lnSpc>
                <a:spcPts val="1939"/>
              </a:lnSpc>
              <a:spcBef>
                <a:spcPts val="795"/>
              </a:spcBef>
            </a:pPr>
            <a:r>
              <a:rPr dirty="0" sz="1700" b="1">
                <a:latin typeface="Bradley Hand ITC"/>
                <a:cs typeface="Bradley Hand ITC"/>
              </a:rPr>
              <a:t>Le </a:t>
            </a:r>
            <a:r>
              <a:rPr dirty="0" sz="1700" spc="-5" b="1">
                <a:latin typeface="Bradley Hand ITC"/>
                <a:cs typeface="Bradley Hand ITC"/>
              </a:rPr>
              <a:t>autorità, allertate, </a:t>
            </a:r>
            <a:r>
              <a:rPr dirty="0" sz="1700" spc="5" b="1">
                <a:latin typeface="Bradley Hand ITC"/>
                <a:cs typeface="Bradley Hand ITC"/>
              </a:rPr>
              <a:t>si </a:t>
            </a:r>
            <a:r>
              <a:rPr dirty="0" sz="1700" b="1">
                <a:latin typeface="Bradley Hand ITC"/>
                <a:cs typeface="Bradley Hand ITC"/>
              </a:rPr>
              <a:t>misero al lavoro </a:t>
            </a:r>
            <a:r>
              <a:rPr dirty="0" sz="1700" spc="5" b="1">
                <a:latin typeface="Bradley Hand ITC"/>
                <a:cs typeface="Bradley Hand ITC"/>
              </a:rPr>
              <a:t>per</a:t>
            </a:r>
            <a:r>
              <a:rPr dirty="0" sz="1700" spc="-180" b="1">
                <a:latin typeface="Bradley Hand ITC"/>
                <a:cs typeface="Bradley Hand ITC"/>
              </a:rPr>
              <a:t> </a:t>
            </a:r>
            <a:r>
              <a:rPr dirty="0" sz="1700" spc="5" b="1">
                <a:latin typeface="Bradley Hand ITC"/>
                <a:cs typeface="Bradley Hand ITC"/>
              </a:rPr>
              <a:t>il</a:t>
            </a:r>
            <a:endParaRPr sz="1700">
              <a:latin typeface="Bradley Hand ITC"/>
              <a:cs typeface="Bradley Hand ITC"/>
            </a:endParaRPr>
          </a:p>
          <a:p>
            <a:pPr marL="12700" marR="5080">
              <a:lnSpc>
                <a:spcPct val="90000"/>
              </a:lnSpc>
              <a:spcBef>
                <a:spcPts val="100"/>
              </a:spcBef>
            </a:pPr>
            <a:r>
              <a:rPr dirty="0" sz="1700" b="1">
                <a:latin typeface="Bradley Hand ITC"/>
                <a:cs typeface="Bradley Hand ITC"/>
              </a:rPr>
              <a:t>recupero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quelle </a:t>
            </a:r>
            <a:r>
              <a:rPr dirty="0" sz="1700" spc="5" b="1">
                <a:latin typeface="Bradley Hand ITC"/>
                <a:cs typeface="Bradley Hand ITC"/>
              </a:rPr>
              <a:t>che poi si </a:t>
            </a:r>
            <a:r>
              <a:rPr dirty="0" sz="1700" b="1">
                <a:latin typeface="Bradley Hand ITC"/>
                <a:cs typeface="Bradley Hand ITC"/>
              </a:rPr>
              <a:t>rivelarono essere </a:t>
            </a:r>
            <a:r>
              <a:rPr dirty="0" sz="1700" spc="5" b="1">
                <a:latin typeface="Bradley Hand ITC"/>
                <a:cs typeface="Bradley Hand ITC"/>
              </a:rPr>
              <a:t>due</a:t>
            </a:r>
            <a:r>
              <a:rPr dirty="0" sz="1700" spc="-254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statue 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bronzo ancora </a:t>
            </a:r>
            <a:r>
              <a:rPr dirty="0" sz="1700" spc="-5" b="1">
                <a:latin typeface="Bradley Hand ITC"/>
                <a:cs typeface="Bradley Hand ITC"/>
              </a:rPr>
              <a:t>perfettamente </a:t>
            </a:r>
            <a:r>
              <a:rPr dirty="0" sz="1700" b="1">
                <a:latin typeface="Bradley Hand ITC"/>
                <a:cs typeface="Bradley Hand ITC"/>
              </a:rPr>
              <a:t>conservate. Le  </a:t>
            </a:r>
            <a:r>
              <a:rPr dirty="0" sz="1700" spc="-5" b="1">
                <a:latin typeface="Bradley Hand ITC"/>
                <a:cs typeface="Bradley Hand ITC"/>
              </a:rPr>
              <a:t>operazioni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spc="-5" b="1">
                <a:latin typeface="Bradley Hand ITC"/>
                <a:cs typeface="Bradley Hand ITC"/>
              </a:rPr>
              <a:t>"salvataggio"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questi </a:t>
            </a:r>
            <a:r>
              <a:rPr dirty="0" sz="1700" spc="-5" b="1">
                <a:latin typeface="Bradley Hand ITC"/>
                <a:cs typeface="Bradley Hand ITC"/>
              </a:rPr>
              <a:t>meravigliosi  </a:t>
            </a:r>
            <a:r>
              <a:rPr dirty="0" sz="1700" b="1">
                <a:latin typeface="Bradley Hand ITC"/>
                <a:cs typeface="Bradley Hand ITC"/>
              </a:rPr>
              <a:t>reperti </a:t>
            </a:r>
            <a:r>
              <a:rPr dirty="0" sz="1700" spc="5" b="1">
                <a:latin typeface="Bradley Hand ITC"/>
                <a:cs typeface="Bradley Hand ITC"/>
              </a:rPr>
              <a:t>però </a:t>
            </a:r>
            <a:r>
              <a:rPr dirty="0" sz="1700" b="1">
                <a:latin typeface="Bradley Hand ITC"/>
                <a:cs typeface="Bradley Hand ITC"/>
              </a:rPr>
              <a:t>non mancarono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spc="-5" b="1">
                <a:latin typeface="Bradley Hand ITC"/>
                <a:cs typeface="Bradley Hand ITC"/>
              </a:rPr>
              <a:t>grossolani </a:t>
            </a:r>
            <a:r>
              <a:rPr dirty="0" sz="1700" spc="5" b="1">
                <a:latin typeface="Bradley Hand ITC"/>
                <a:cs typeface="Bradley Hand ITC"/>
              </a:rPr>
              <a:t>errori (a  </a:t>
            </a:r>
            <a:r>
              <a:rPr dirty="0" sz="1700" spc="-5" b="1">
                <a:latin typeface="Bradley Hand ITC"/>
                <a:cs typeface="Bradley Hand ITC"/>
              </a:rPr>
              <a:t>partire dall'utilizzo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spc="-5" b="1">
                <a:latin typeface="Bradley Hand ITC"/>
                <a:cs typeface="Bradley Hand ITC"/>
              </a:rPr>
              <a:t>strumenti </a:t>
            </a:r>
            <a:r>
              <a:rPr dirty="0" sz="1700" b="1">
                <a:latin typeface="Bradley Hand ITC"/>
                <a:cs typeface="Bradley Hand ITC"/>
              </a:rPr>
              <a:t>poco </a:t>
            </a:r>
            <a:r>
              <a:rPr dirty="0" sz="1700" spc="-5" b="1">
                <a:latin typeface="Bradley Hand ITC"/>
                <a:cs typeface="Bradley Hand ITC"/>
              </a:rPr>
              <a:t>adeguati), </a:t>
            </a:r>
            <a:r>
              <a:rPr dirty="0" sz="1700" b="1">
                <a:latin typeface="Bradley Hand ITC"/>
                <a:cs typeface="Bradley Hand ITC"/>
              </a:rPr>
              <a:t>tanto  </a:t>
            </a:r>
            <a:r>
              <a:rPr dirty="0" sz="1700" spc="5" b="1">
                <a:latin typeface="Bradley Hand ITC"/>
                <a:cs typeface="Bradley Hand ITC"/>
              </a:rPr>
              <a:t>che ci si </a:t>
            </a:r>
            <a:r>
              <a:rPr dirty="0" sz="1700" spc="-5" b="1">
                <a:latin typeface="Bradley Hand ITC"/>
                <a:cs typeface="Bradley Hand ITC"/>
              </a:rPr>
              <a:t>dimenticò </a:t>
            </a:r>
            <a:r>
              <a:rPr dirty="0" sz="1700" spc="5" b="1">
                <a:latin typeface="Bradley Hand ITC"/>
                <a:cs typeface="Bradley Hand ITC"/>
              </a:rPr>
              <a:t>un pezzo di </a:t>
            </a:r>
            <a:r>
              <a:rPr dirty="0" sz="1700" b="1">
                <a:latin typeface="Bradley Hand ITC"/>
                <a:cs typeface="Bradley Hand ITC"/>
              </a:rPr>
              <a:t>statua sulla</a:t>
            </a:r>
            <a:r>
              <a:rPr dirty="0" sz="1700" spc="-250" b="1">
                <a:latin typeface="Bradley Hand ITC"/>
                <a:cs typeface="Bradley Hand ITC"/>
              </a:rPr>
              <a:t> </a:t>
            </a:r>
            <a:r>
              <a:rPr dirty="0" sz="1700" spc="-5" b="1">
                <a:latin typeface="Bradley Hand ITC"/>
                <a:cs typeface="Bradley Hand ITC"/>
              </a:rPr>
              <a:t>spiaggia!</a:t>
            </a:r>
            <a:endParaRPr sz="1700">
              <a:latin typeface="Bradley Hand ITC"/>
              <a:cs typeface="Bradley Hand ITC"/>
            </a:endParaRPr>
          </a:p>
          <a:p>
            <a:pPr marL="12700">
              <a:lnSpc>
                <a:spcPts val="1939"/>
              </a:lnSpc>
              <a:spcBef>
                <a:spcPts val="805"/>
              </a:spcBef>
            </a:pPr>
            <a:r>
              <a:rPr dirty="0" sz="1700" b="1">
                <a:latin typeface="Bradley Hand ITC"/>
                <a:cs typeface="Bradley Hand ITC"/>
              </a:rPr>
              <a:t>Dopo il </a:t>
            </a:r>
            <a:r>
              <a:rPr dirty="0" sz="1700" spc="5" b="1">
                <a:latin typeface="Bradley Hand ITC"/>
                <a:cs typeface="Bradley Hand ITC"/>
              </a:rPr>
              <a:t>recupero, </a:t>
            </a:r>
            <a:r>
              <a:rPr dirty="0" sz="1700" b="1">
                <a:latin typeface="Bradley Hand ITC"/>
                <a:cs typeface="Bradley Hand ITC"/>
              </a:rPr>
              <a:t>le </a:t>
            </a:r>
            <a:r>
              <a:rPr dirty="0" sz="1700" spc="5" b="1">
                <a:latin typeface="Bradley Hand ITC"/>
                <a:cs typeface="Bradley Hand ITC"/>
              </a:rPr>
              <a:t>due </a:t>
            </a:r>
            <a:r>
              <a:rPr dirty="0" sz="1700" b="1">
                <a:latin typeface="Bradley Hand ITC"/>
                <a:cs typeface="Bradley Hand ITC"/>
              </a:rPr>
              <a:t>statue </a:t>
            </a:r>
            <a:r>
              <a:rPr dirty="0" sz="1700" spc="5" b="1">
                <a:latin typeface="Bradley Hand ITC"/>
                <a:cs typeface="Bradley Hand ITC"/>
              </a:rPr>
              <a:t>vennero</a:t>
            </a:r>
            <a:r>
              <a:rPr dirty="0" sz="1700" spc="-190" b="1">
                <a:latin typeface="Bradley Hand ITC"/>
                <a:cs typeface="Bradley Hand ITC"/>
              </a:rPr>
              <a:t> </a:t>
            </a:r>
            <a:r>
              <a:rPr dirty="0" sz="1700" spc="-5" b="1">
                <a:latin typeface="Bradley Hand ITC"/>
                <a:cs typeface="Bradley Hand ITC"/>
              </a:rPr>
              <a:t>inviate</a:t>
            </a:r>
            <a:endParaRPr sz="1700">
              <a:latin typeface="Bradley Hand ITC"/>
              <a:cs typeface="Bradley Hand ITC"/>
            </a:endParaRPr>
          </a:p>
          <a:p>
            <a:pPr marL="12700">
              <a:lnSpc>
                <a:spcPts val="1939"/>
              </a:lnSpc>
            </a:pPr>
            <a:r>
              <a:rPr dirty="0" sz="1700" b="1">
                <a:latin typeface="Bradley Hand ITC"/>
                <a:cs typeface="Bradley Hand ITC"/>
              </a:rPr>
              <a:t>a Firenze </a:t>
            </a:r>
            <a:r>
              <a:rPr dirty="0" sz="1700" spc="5" b="1">
                <a:latin typeface="Bradley Hand ITC"/>
                <a:cs typeface="Bradley Hand ITC"/>
              </a:rPr>
              <a:t>per un </a:t>
            </a:r>
            <a:r>
              <a:rPr dirty="0" sz="1700" spc="-5" b="1">
                <a:latin typeface="Bradley Hand ITC"/>
                <a:cs typeface="Bradley Hand ITC"/>
              </a:rPr>
              <a:t>meticoloso </a:t>
            </a:r>
            <a:r>
              <a:rPr dirty="0" sz="1700" b="1">
                <a:latin typeface="Bradley Hand ITC"/>
                <a:cs typeface="Bradley Hand ITC"/>
              </a:rPr>
              <a:t>restauro </a:t>
            </a:r>
            <a:r>
              <a:rPr dirty="0" sz="1700" spc="5" b="1">
                <a:latin typeface="Bradley Hand ITC"/>
                <a:cs typeface="Bradley Hand ITC"/>
              </a:rPr>
              <a:t>che </a:t>
            </a:r>
            <a:r>
              <a:rPr dirty="0" sz="1700" b="1">
                <a:latin typeface="Bradley Hand ITC"/>
                <a:cs typeface="Bradley Hand ITC"/>
              </a:rPr>
              <a:t>durò </a:t>
            </a:r>
            <a:r>
              <a:rPr dirty="0" sz="1700" spc="5" b="1">
                <a:latin typeface="Bradley Hand ITC"/>
                <a:cs typeface="Bradley Hand ITC"/>
              </a:rPr>
              <a:t>ben</a:t>
            </a:r>
            <a:r>
              <a:rPr dirty="0" sz="1700" spc="-19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5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9639" y="5319522"/>
            <a:ext cx="4445635" cy="3105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700" spc="5" b="1">
                <a:latin typeface="Bradley Hand ITC"/>
                <a:cs typeface="Bradley Hand ITC"/>
              </a:rPr>
              <a:t>anni, dal 1975 </a:t>
            </a:r>
            <a:r>
              <a:rPr dirty="0" sz="1700" b="1">
                <a:latin typeface="Bradley Hand ITC"/>
                <a:cs typeface="Bradley Hand ITC"/>
              </a:rPr>
              <a:t>al </a:t>
            </a:r>
            <a:r>
              <a:rPr dirty="0" sz="1700" spc="5" b="1">
                <a:latin typeface="Bradley Hand ITC"/>
                <a:cs typeface="Bradley Hand ITC"/>
              </a:rPr>
              <a:t>1980. </a:t>
            </a:r>
            <a:r>
              <a:rPr dirty="0" sz="1700" b="1">
                <a:latin typeface="Bradley Hand ITC"/>
                <a:cs typeface="Bradley Hand ITC"/>
              </a:rPr>
              <a:t>Questo però non </a:t>
            </a:r>
            <a:r>
              <a:rPr dirty="0" sz="1700" spc="5" b="1">
                <a:latin typeface="Bradley Hand ITC"/>
                <a:cs typeface="Bradley Hand ITC"/>
              </a:rPr>
              <a:t>fu che</a:t>
            </a:r>
            <a:r>
              <a:rPr dirty="0" sz="1700" spc="-275" b="1">
                <a:latin typeface="Bradley Hand ITC"/>
                <a:cs typeface="Bradley Hand ITC"/>
              </a:rPr>
              <a:t> </a:t>
            </a:r>
            <a:r>
              <a:rPr dirty="0" sz="1700" spc="5" b="1">
                <a:latin typeface="Bradley Hand ITC"/>
                <a:cs typeface="Bradley Hand ITC"/>
              </a:rPr>
              <a:t>il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6939" y="5552643"/>
            <a:ext cx="4615815" cy="51879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</a:pPr>
            <a:r>
              <a:rPr dirty="0" sz="1700" b="1">
                <a:latin typeface="Bradley Hand ITC"/>
                <a:cs typeface="Bradley Hand ITC"/>
              </a:rPr>
              <a:t>primo </a:t>
            </a:r>
            <a:r>
              <a:rPr dirty="0" sz="1700" spc="5" b="1">
                <a:latin typeface="Bradley Hand ITC"/>
                <a:cs typeface="Bradley Hand ITC"/>
              </a:rPr>
              <a:t>di una serie di </a:t>
            </a:r>
            <a:r>
              <a:rPr dirty="0" sz="1700" b="1">
                <a:latin typeface="Bradley Hand ITC"/>
                <a:cs typeface="Bradley Hand ITC"/>
              </a:rPr>
              <a:t>"ritocchi" </a:t>
            </a:r>
            <a:r>
              <a:rPr dirty="0" sz="1700" spc="5" b="1">
                <a:latin typeface="Bradley Hand ITC"/>
                <a:cs typeface="Bradley Hand ITC"/>
              </a:rPr>
              <a:t>che nel </a:t>
            </a:r>
            <a:r>
              <a:rPr dirty="0" sz="1700" b="1">
                <a:latin typeface="Bradley Hand ITC"/>
                <a:cs typeface="Bradley Hand ITC"/>
              </a:rPr>
              <a:t>tempo</a:t>
            </a:r>
            <a:r>
              <a:rPr dirty="0" sz="1700" spc="-295" b="1">
                <a:latin typeface="Bradley Hand ITC"/>
                <a:cs typeface="Bradley Hand ITC"/>
              </a:rPr>
              <a:t> </a:t>
            </a:r>
            <a:r>
              <a:rPr dirty="0" sz="1700" spc="5" b="1">
                <a:latin typeface="Bradley Hand ITC"/>
                <a:cs typeface="Bradley Hand ITC"/>
              </a:rPr>
              <a:t>hanno  </a:t>
            </a:r>
            <a:r>
              <a:rPr dirty="0" sz="1700" b="1">
                <a:latin typeface="Bradley Hand ITC"/>
                <a:cs typeface="Bradley Hand ITC"/>
              </a:rPr>
              <a:t>riportato i </a:t>
            </a:r>
            <a:r>
              <a:rPr dirty="0" sz="1700" spc="5" b="1">
                <a:latin typeface="Bradley Hand ITC"/>
                <a:cs typeface="Bradley Hand ITC"/>
              </a:rPr>
              <a:t>Bronzi </a:t>
            </a:r>
            <a:r>
              <a:rPr dirty="0" sz="1700" spc="-5" b="1">
                <a:latin typeface="Bradley Hand ITC"/>
                <a:cs typeface="Bradley Hand ITC"/>
              </a:rPr>
              <a:t>all'originaria</a:t>
            </a:r>
            <a:r>
              <a:rPr dirty="0" sz="1700" spc="-135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bellezza.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21111" y="1363980"/>
            <a:ext cx="946785" cy="922019"/>
          </a:xfrm>
          <a:custGeom>
            <a:avLst/>
            <a:gdLst/>
            <a:ahLst/>
            <a:cxnLst/>
            <a:rect l="l" t="t" r="r" b="b"/>
            <a:pathLst>
              <a:path w="946784" h="922019">
                <a:moveTo>
                  <a:pt x="473202" y="0"/>
                </a:moveTo>
                <a:lnTo>
                  <a:pt x="424815" y="2379"/>
                </a:lnTo>
                <a:lnTo>
                  <a:pt x="377828" y="9365"/>
                </a:lnTo>
                <a:lnTo>
                  <a:pt x="332477" y="20723"/>
                </a:lnTo>
                <a:lnTo>
                  <a:pt x="289000" y="36224"/>
                </a:lnTo>
                <a:lnTo>
                  <a:pt x="247635" y="55636"/>
                </a:lnTo>
                <a:lnTo>
                  <a:pt x="208619" y="78726"/>
                </a:lnTo>
                <a:lnTo>
                  <a:pt x="172191" y="105263"/>
                </a:lnTo>
                <a:lnTo>
                  <a:pt x="138588" y="135016"/>
                </a:lnTo>
                <a:lnTo>
                  <a:pt x="108048" y="167753"/>
                </a:lnTo>
                <a:lnTo>
                  <a:pt x="80809" y="203243"/>
                </a:lnTo>
                <a:lnTo>
                  <a:pt x="57108" y="241253"/>
                </a:lnTo>
                <a:lnTo>
                  <a:pt x="37183" y="281553"/>
                </a:lnTo>
                <a:lnTo>
                  <a:pt x="21272" y="323909"/>
                </a:lnTo>
                <a:lnTo>
                  <a:pt x="9612" y="368092"/>
                </a:lnTo>
                <a:lnTo>
                  <a:pt x="2442" y="413870"/>
                </a:lnTo>
                <a:lnTo>
                  <a:pt x="0" y="461010"/>
                </a:lnTo>
                <a:lnTo>
                  <a:pt x="2442" y="508149"/>
                </a:lnTo>
                <a:lnTo>
                  <a:pt x="9612" y="553927"/>
                </a:lnTo>
                <a:lnTo>
                  <a:pt x="21272" y="598110"/>
                </a:lnTo>
                <a:lnTo>
                  <a:pt x="37183" y="640466"/>
                </a:lnTo>
                <a:lnTo>
                  <a:pt x="57108" y="680766"/>
                </a:lnTo>
                <a:lnTo>
                  <a:pt x="80809" y="718776"/>
                </a:lnTo>
                <a:lnTo>
                  <a:pt x="108048" y="754266"/>
                </a:lnTo>
                <a:lnTo>
                  <a:pt x="138588" y="787003"/>
                </a:lnTo>
                <a:lnTo>
                  <a:pt x="172191" y="816756"/>
                </a:lnTo>
                <a:lnTo>
                  <a:pt x="208619" y="843293"/>
                </a:lnTo>
                <a:lnTo>
                  <a:pt x="247635" y="866383"/>
                </a:lnTo>
                <a:lnTo>
                  <a:pt x="289000" y="885795"/>
                </a:lnTo>
                <a:lnTo>
                  <a:pt x="332477" y="901296"/>
                </a:lnTo>
                <a:lnTo>
                  <a:pt x="377828" y="912654"/>
                </a:lnTo>
                <a:lnTo>
                  <a:pt x="424815" y="919640"/>
                </a:lnTo>
                <a:lnTo>
                  <a:pt x="473202" y="922020"/>
                </a:lnTo>
                <a:lnTo>
                  <a:pt x="521588" y="919640"/>
                </a:lnTo>
                <a:lnTo>
                  <a:pt x="568575" y="912654"/>
                </a:lnTo>
                <a:lnTo>
                  <a:pt x="613926" y="901296"/>
                </a:lnTo>
                <a:lnTo>
                  <a:pt x="657403" y="885795"/>
                </a:lnTo>
                <a:lnTo>
                  <a:pt x="698768" y="866383"/>
                </a:lnTo>
                <a:lnTo>
                  <a:pt x="737784" y="843293"/>
                </a:lnTo>
                <a:lnTo>
                  <a:pt x="774212" y="816756"/>
                </a:lnTo>
                <a:lnTo>
                  <a:pt x="807815" y="787003"/>
                </a:lnTo>
                <a:lnTo>
                  <a:pt x="838355" y="754266"/>
                </a:lnTo>
                <a:lnTo>
                  <a:pt x="865594" y="718776"/>
                </a:lnTo>
                <a:lnTo>
                  <a:pt x="889295" y="680766"/>
                </a:lnTo>
                <a:lnTo>
                  <a:pt x="909220" y="640466"/>
                </a:lnTo>
                <a:lnTo>
                  <a:pt x="925131" y="598110"/>
                </a:lnTo>
                <a:lnTo>
                  <a:pt x="936791" y="553927"/>
                </a:lnTo>
                <a:lnTo>
                  <a:pt x="943961" y="508149"/>
                </a:lnTo>
                <a:lnTo>
                  <a:pt x="946404" y="461010"/>
                </a:lnTo>
                <a:lnTo>
                  <a:pt x="943961" y="413870"/>
                </a:lnTo>
                <a:lnTo>
                  <a:pt x="936791" y="368092"/>
                </a:lnTo>
                <a:lnTo>
                  <a:pt x="925131" y="323909"/>
                </a:lnTo>
                <a:lnTo>
                  <a:pt x="909220" y="281553"/>
                </a:lnTo>
                <a:lnTo>
                  <a:pt x="889295" y="241253"/>
                </a:lnTo>
                <a:lnTo>
                  <a:pt x="865594" y="203243"/>
                </a:lnTo>
                <a:lnTo>
                  <a:pt x="838355" y="167753"/>
                </a:lnTo>
                <a:lnTo>
                  <a:pt x="807815" y="135016"/>
                </a:lnTo>
                <a:lnTo>
                  <a:pt x="774212" y="105263"/>
                </a:lnTo>
                <a:lnTo>
                  <a:pt x="737784" y="78726"/>
                </a:lnTo>
                <a:lnTo>
                  <a:pt x="698768" y="55636"/>
                </a:lnTo>
                <a:lnTo>
                  <a:pt x="657403" y="36224"/>
                </a:lnTo>
                <a:lnTo>
                  <a:pt x="613926" y="20723"/>
                </a:lnTo>
                <a:lnTo>
                  <a:pt x="568575" y="9365"/>
                </a:lnTo>
                <a:lnTo>
                  <a:pt x="521588" y="2379"/>
                </a:lnTo>
                <a:lnTo>
                  <a:pt x="47320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01940" y="2727960"/>
            <a:ext cx="4290059" cy="412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68948" y="1710182"/>
            <a:ext cx="1475105" cy="1574800"/>
          </a:xfrm>
          <a:custGeom>
            <a:avLst/>
            <a:gdLst/>
            <a:ahLst/>
            <a:cxnLst/>
            <a:rect l="l" t="t" r="r" b="b"/>
            <a:pathLst>
              <a:path w="1475104" h="1574800">
                <a:moveTo>
                  <a:pt x="0" y="0"/>
                </a:moveTo>
                <a:lnTo>
                  <a:pt x="9814" y="48704"/>
                </a:lnTo>
                <a:lnTo>
                  <a:pt x="20783" y="96978"/>
                </a:lnTo>
                <a:lnTo>
                  <a:pt x="32890" y="144806"/>
                </a:lnTo>
                <a:lnTo>
                  <a:pt x="46123" y="192174"/>
                </a:lnTo>
                <a:lnTo>
                  <a:pt x="60465" y="239065"/>
                </a:lnTo>
                <a:lnTo>
                  <a:pt x="75904" y="285465"/>
                </a:lnTo>
                <a:lnTo>
                  <a:pt x="92424" y="331358"/>
                </a:lnTo>
                <a:lnTo>
                  <a:pt x="110012" y="376728"/>
                </a:lnTo>
                <a:lnTo>
                  <a:pt x="128652" y="421560"/>
                </a:lnTo>
                <a:lnTo>
                  <a:pt x="148330" y="465839"/>
                </a:lnTo>
                <a:lnTo>
                  <a:pt x="169033" y="509550"/>
                </a:lnTo>
                <a:lnTo>
                  <a:pt x="190745" y="552676"/>
                </a:lnTo>
                <a:lnTo>
                  <a:pt x="213452" y="595203"/>
                </a:lnTo>
                <a:lnTo>
                  <a:pt x="237140" y="637115"/>
                </a:lnTo>
                <a:lnTo>
                  <a:pt x="261794" y="678396"/>
                </a:lnTo>
                <a:lnTo>
                  <a:pt x="287400" y="719032"/>
                </a:lnTo>
                <a:lnTo>
                  <a:pt x="313944" y="759007"/>
                </a:lnTo>
                <a:lnTo>
                  <a:pt x="341410" y="798305"/>
                </a:lnTo>
                <a:lnTo>
                  <a:pt x="369785" y="836912"/>
                </a:lnTo>
                <a:lnTo>
                  <a:pt x="399055" y="874811"/>
                </a:lnTo>
                <a:lnTo>
                  <a:pt x="429204" y="911987"/>
                </a:lnTo>
                <a:lnTo>
                  <a:pt x="460219" y="948425"/>
                </a:lnTo>
                <a:lnTo>
                  <a:pt x="492085" y="984110"/>
                </a:lnTo>
                <a:lnTo>
                  <a:pt x="524788" y="1019025"/>
                </a:lnTo>
                <a:lnTo>
                  <a:pt x="558313" y="1053156"/>
                </a:lnTo>
                <a:lnTo>
                  <a:pt x="592645" y="1086488"/>
                </a:lnTo>
                <a:lnTo>
                  <a:pt x="627771" y="1119004"/>
                </a:lnTo>
                <a:lnTo>
                  <a:pt x="663676" y="1150690"/>
                </a:lnTo>
                <a:lnTo>
                  <a:pt x="700346" y="1181529"/>
                </a:lnTo>
                <a:lnTo>
                  <a:pt x="737766" y="1211508"/>
                </a:lnTo>
                <a:lnTo>
                  <a:pt x="775922" y="1240609"/>
                </a:lnTo>
                <a:lnTo>
                  <a:pt x="814799" y="1268819"/>
                </a:lnTo>
                <a:lnTo>
                  <a:pt x="854383" y="1296120"/>
                </a:lnTo>
                <a:lnTo>
                  <a:pt x="894659" y="1322499"/>
                </a:lnTo>
                <a:lnTo>
                  <a:pt x="935614" y="1347939"/>
                </a:lnTo>
                <a:lnTo>
                  <a:pt x="977233" y="1372426"/>
                </a:lnTo>
                <a:lnTo>
                  <a:pt x="1019500" y="1395943"/>
                </a:lnTo>
                <a:lnTo>
                  <a:pt x="1062403" y="1418476"/>
                </a:lnTo>
                <a:lnTo>
                  <a:pt x="1105927" y="1440008"/>
                </a:lnTo>
                <a:lnTo>
                  <a:pt x="1150056" y="1460525"/>
                </a:lnTo>
                <a:lnTo>
                  <a:pt x="1194777" y="1480011"/>
                </a:lnTo>
                <a:lnTo>
                  <a:pt x="1240076" y="1498451"/>
                </a:lnTo>
                <a:lnTo>
                  <a:pt x="1285937" y="1515830"/>
                </a:lnTo>
                <a:lnTo>
                  <a:pt x="1332347" y="1532131"/>
                </a:lnTo>
                <a:lnTo>
                  <a:pt x="1379291" y="1547340"/>
                </a:lnTo>
                <a:lnTo>
                  <a:pt x="1426755" y="1561441"/>
                </a:lnTo>
                <a:lnTo>
                  <a:pt x="1474724" y="1574418"/>
                </a:lnTo>
              </a:path>
            </a:pathLst>
          </a:custGeom>
          <a:ln w="127000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62115" y="0"/>
            <a:ext cx="3518916" cy="300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97137" y="5039950"/>
            <a:ext cx="1529678" cy="1601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C46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3172" y="228600"/>
            <a:ext cx="11725910" cy="6377940"/>
          </a:xfrm>
          <a:custGeom>
            <a:avLst/>
            <a:gdLst/>
            <a:ahLst/>
            <a:cxnLst/>
            <a:rect l="l" t="t" r="r" b="b"/>
            <a:pathLst>
              <a:path w="11725910" h="6377940">
                <a:moveTo>
                  <a:pt x="0" y="6377940"/>
                </a:moveTo>
                <a:lnTo>
                  <a:pt x="11725656" y="6377940"/>
                </a:lnTo>
                <a:lnTo>
                  <a:pt x="11725656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9002" y="801446"/>
            <a:ext cx="17602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Le</a:t>
            </a:r>
            <a:r>
              <a:rPr dirty="0" spc="-60"/>
              <a:t> </a:t>
            </a:r>
            <a:r>
              <a:rPr dirty="0" spc="-5"/>
              <a:t>statue</a:t>
            </a:r>
          </a:p>
        </p:txBody>
      </p:sp>
      <p:sp>
        <p:nvSpPr>
          <p:cNvPr id="5" name="object 5"/>
          <p:cNvSpPr/>
          <p:nvPr/>
        </p:nvSpPr>
        <p:spPr>
          <a:xfrm>
            <a:off x="5560567" y="1855470"/>
            <a:ext cx="562610" cy="253365"/>
          </a:xfrm>
          <a:custGeom>
            <a:avLst/>
            <a:gdLst/>
            <a:ahLst/>
            <a:cxnLst/>
            <a:rect l="l" t="t" r="r" b="b"/>
            <a:pathLst>
              <a:path w="562610" h="253364">
                <a:moveTo>
                  <a:pt x="0" y="252984"/>
                </a:moveTo>
                <a:lnTo>
                  <a:pt x="562356" y="252984"/>
                </a:lnTo>
                <a:lnTo>
                  <a:pt x="562356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65195" y="3152394"/>
            <a:ext cx="754380" cy="253365"/>
          </a:xfrm>
          <a:custGeom>
            <a:avLst/>
            <a:gdLst/>
            <a:ahLst/>
            <a:cxnLst/>
            <a:rect l="l" t="t" r="r" b="b"/>
            <a:pathLst>
              <a:path w="754379" h="253364">
                <a:moveTo>
                  <a:pt x="0" y="252984"/>
                </a:moveTo>
                <a:lnTo>
                  <a:pt x="754380" y="252984"/>
                </a:lnTo>
                <a:lnTo>
                  <a:pt x="754380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19576" y="3152394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5" h="253364">
                <a:moveTo>
                  <a:pt x="0" y="252984"/>
                </a:moveTo>
                <a:lnTo>
                  <a:pt x="108203" y="252984"/>
                </a:lnTo>
                <a:lnTo>
                  <a:pt x="10820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27779" y="3152394"/>
            <a:ext cx="471170" cy="253365"/>
          </a:xfrm>
          <a:custGeom>
            <a:avLst/>
            <a:gdLst/>
            <a:ahLst/>
            <a:cxnLst/>
            <a:rect l="l" t="t" r="r" b="b"/>
            <a:pathLst>
              <a:path w="471170" h="253364">
                <a:moveTo>
                  <a:pt x="0" y="252984"/>
                </a:moveTo>
                <a:lnTo>
                  <a:pt x="470915" y="252984"/>
                </a:lnTo>
                <a:lnTo>
                  <a:pt x="470915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98696" y="3152394"/>
            <a:ext cx="109855" cy="253365"/>
          </a:xfrm>
          <a:custGeom>
            <a:avLst/>
            <a:gdLst/>
            <a:ahLst/>
            <a:cxnLst/>
            <a:rect l="l" t="t" r="r" b="b"/>
            <a:pathLst>
              <a:path w="109854" h="253364">
                <a:moveTo>
                  <a:pt x="0" y="252984"/>
                </a:moveTo>
                <a:lnTo>
                  <a:pt x="109727" y="252984"/>
                </a:lnTo>
                <a:lnTo>
                  <a:pt x="109727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08423" y="3152394"/>
            <a:ext cx="325120" cy="253365"/>
          </a:xfrm>
          <a:custGeom>
            <a:avLst/>
            <a:gdLst/>
            <a:ahLst/>
            <a:cxnLst/>
            <a:rect l="l" t="t" r="r" b="b"/>
            <a:pathLst>
              <a:path w="325120" h="253364">
                <a:moveTo>
                  <a:pt x="0" y="252984"/>
                </a:moveTo>
                <a:lnTo>
                  <a:pt x="324612" y="252984"/>
                </a:lnTo>
                <a:lnTo>
                  <a:pt x="324612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33035" y="3152394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5" h="253364">
                <a:moveTo>
                  <a:pt x="0" y="252984"/>
                </a:moveTo>
                <a:lnTo>
                  <a:pt x="108203" y="252984"/>
                </a:lnTo>
                <a:lnTo>
                  <a:pt x="10820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41240" y="3152394"/>
            <a:ext cx="599440" cy="253365"/>
          </a:xfrm>
          <a:custGeom>
            <a:avLst/>
            <a:gdLst/>
            <a:ahLst/>
            <a:cxnLst/>
            <a:rect l="l" t="t" r="r" b="b"/>
            <a:pathLst>
              <a:path w="599439" h="253364">
                <a:moveTo>
                  <a:pt x="0" y="252984"/>
                </a:moveTo>
                <a:lnTo>
                  <a:pt x="598932" y="252984"/>
                </a:lnTo>
                <a:lnTo>
                  <a:pt x="598932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40171" y="3152394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5" h="253364">
                <a:moveTo>
                  <a:pt x="0" y="252984"/>
                </a:moveTo>
                <a:lnTo>
                  <a:pt x="108203" y="252984"/>
                </a:lnTo>
                <a:lnTo>
                  <a:pt x="10820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48376" y="3152394"/>
            <a:ext cx="173990" cy="253365"/>
          </a:xfrm>
          <a:custGeom>
            <a:avLst/>
            <a:gdLst/>
            <a:ahLst/>
            <a:cxnLst/>
            <a:rect l="l" t="t" r="r" b="b"/>
            <a:pathLst>
              <a:path w="173989" h="253364">
                <a:moveTo>
                  <a:pt x="0" y="252984"/>
                </a:moveTo>
                <a:lnTo>
                  <a:pt x="173736" y="252984"/>
                </a:lnTo>
                <a:lnTo>
                  <a:pt x="173736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22111" y="3152394"/>
            <a:ext cx="109855" cy="253365"/>
          </a:xfrm>
          <a:custGeom>
            <a:avLst/>
            <a:gdLst/>
            <a:ahLst/>
            <a:cxnLst/>
            <a:rect l="l" t="t" r="r" b="b"/>
            <a:pathLst>
              <a:path w="109854" h="253364">
                <a:moveTo>
                  <a:pt x="0" y="252984"/>
                </a:moveTo>
                <a:lnTo>
                  <a:pt x="109727" y="252984"/>
                </a:lnTo>
                <a:lnTo>
                  <a:pt x="109727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31840" y="3152394"/>
            <a:ext cx="690880" cy="253365"/>
          </a:xfrm>
          <a:custGeom>
            <a:avLst/>
            <a:gdLst/>
            <a:ahLst/>
            <a:cxnLst/>
            <a:rect l="l" t="t" r="r" b="b"/>
            <a:pathLst>
              <a:path w="690879" h="253364">
                <a:moveTo>
                  <a:pt x="0" y="252984"/>
                </a:moveTo>
                <a:lnTo>
                  <a:pt x="690371" y="252984"/>
                </a:lnTo>
                <a:lnTo>
                  <a:pt x="690371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63359" y="3152394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8229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04507" y="3152394"/>
            <a:ext cx="108585" cy="253365"/>
          </a:xfrm>
          <a:custGeom>
            <a:avLst/>
            <a:gdLst/>
            <a:ahLst/>
            <a:cxnLst/>
            <a:rect l="l" t="t" r="r" b="b"/>
            <a:pathLst>
              <a:path w="108584" h="253364">
                <a:moveTo>
                  <a:pt x="0" y="252984"/>
                </a:moveTo>
                <a:lnTo>
                  <a:pt x="108203" y="252984"/>
                </a:lnTo>
                <a:lnTo>
                  <a:pt x="10820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12711" y="3152394"/>
            <a:ext cx="73660" cy="253365"/>
          </a:xfrm>
          <a:custGeom>
            <a:avLst/>
            <a:gdLst/>
            <a:ahLst/>
            <a:cxnLst/>
            <a:rect l="l" t="t" r="r" b="b"/>
            <a:pathLst>
              <a:path w="73659" h="253364">
                <a:moveTo>
                  <a:pt x="0" y="252984"/>
                </a:moveTo>
                <a:lnTo>
                  <a:pt x="73151" y="252984"/>
                </a:lnTo>
                <a:lnTo>
                  <a:pt x="73151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85864" y="3152394"/>
            <a:ext cx="52069" cy="253365"/>
          </a:xfrm>
          <a:custGeom>
            <a:avLst/>
            <a:gdLst/>
            <a:ahLst/>
            <a:cxnLst/>
            <a:rect l="l" t="t" r="r" b="b"/>
            <a:pathLst>
              <a:path w="52070" h="253364">
                <a:moveTo>
                  <a:pt x="0" y="252984"/>
                </a:moveTo>
                <a:lnTo>
                  <a:pt x="51815" y="252984"/>
                </a:lnTo>
                <a:lnTo>
                  <a:pt x="51815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91260" y="3347465"/>
            <a:ext cx="243840" cy="253365"/>
          </a:xfrm>
          <a:custGeom>
            <a:avLst/>
            <a:gdLst/>
            <a:ahLst/>
            <a:cxnLst/>
            <a:rect l="l" t="t" r="r" b="b"/>
            <a:pathLst>
              <a:path w="243840" h="253364">
                <a:moveTo>
                  <a:pt x="0" y="252984"/>
                </a:moveTo>
                <a:lnTo>
                  <a:pt x="243840" y="252984"/>
                </a:lnTo>
                <a:lnTo>
                  <a:pt x="243840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61008" y="3347465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86916" y="3347465"/>
            <a:ext cx="149860" cy="253365"/>
          </a:xfrm>
          <a:custGeom>
            <a:avLst/>
            <a:gdLst/>
            <a:ahLst/>
            <a:cxnLst/>
            <a:rect l="l" t="t" r="r" b="b"/>
            <a:pathLst>
              <a:path w="149860" h="253364">
                <a:moveTo>
                  <a:pt x="0" y="252984"/>
                </a:moveTo>
                <a:lnTo>
                  <a:pt x="149352" y="252984"/>
                </a:lnTo>
                <a:lnTo>
                  <a:pt x="149352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62938" y="3347465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5333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89607" y="3347465"/>
            <a:ext cx="753110" cy="253365"/>
          </a:xfrm>
          <a:custGeom>
            <a:avLst/>
            <a:gdLst/>
            <a:ahLst/>
            <a:cxnLst/>
            <a:rect l="l" t="t" r="r" b="b"/>
            <a:pathLst>
              <a:path w="753110" h="253364">
                <a:moveTo>
                  <a:pt x="0" y="252984"/>
                </a:moveTo>
                <a:lnTo>
                  <a:pt x="752856" y="252984"/>
                </a:lnTo>
                <a:lnTo>
                  <a:pt x="752856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76647" y="3542538"/>
            <a:ext cx="129539" cy="253365"/>
          </a:xfrm>
          <a:custGeom>
            <a:avLst/>
            <a:gdLst/>
            <a:ahLst/>
            <a:cxnLst/>
            <a:rect l="l" t="t" r="r" b="b"/>
            <a:pathLst>
              <a:path w="129539" h="253364">
                <a:moveTo>
                  <a:pt x="0" y="252984"/>
                </a:moveTo>
                <a:lnTo>
                  <a:pt x="129539" y="252984"/>
                </a:lnTo>
                <a:lnTo>
                  <a:pt x="129539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44288" y="3542538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882388" y="3542538"/>
            <a:ext cx="474345" cy="253365"/>
          </a:xfrm>
          <a:custGeom>
            <a:avLst/>
            <a:gdLst/>
            <a:ahLst/>
            <a:cxnLst/>
            <a:rect l="l" t="t" r="r" b="b"/>
            <a:pathLst>
              <a:path w="474345" h="253364">
                <a:moveTo>
                  <a:pt x="0" y="252984"/>
                </a:moveTo>
                <a:lnTo>
                  <a:pt x="473963" y="252984"/>
                </a:lnTo>
                <a:lnTo>
                  <a:pt x="47396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94452" y="3542538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32552" y="3542538"/>
            <a:ext cx="100965" cy="253365"/>
          </a:xfrm>
          <a:custGeom>
            <a:avLst/>
            <a:gdLst/>
            <a:ahLst/>
            <a:cxnLst/>
            <a:rect l="l" t="t" r="r" b="b"/>
            <a:pathLst>
              <a:path w="100964" h="253364">
                <a:moveTo>
                  <a:pt x="0" y="252984"/>
                </a:moveTo>
                <a:lnTo>
                  <a:pt x="100584" y="252984"/>
                </a:lnTo>
                <a:lnTo>
                  <a:pt x="100584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58282" y="3542538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5029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83428" y="3542538"/>
            <a:ext cx="125095" cy="253365"/>
          </a:xfrm>
          <a:custGeom>
            <a:avLst/>
            <a:gdLst/>
            <a:ahLst/>
            <a:cxnLst/>
            <a:rect l="l" t="t" r="r" b="b"/>
            <a:pathLst>
              <a:path w="125095" h="253364">
                <a:moveTo>
                  <a:pt x="0" y="252984"/>
                </a:moveTo>
                <a:lnTo>
                  <a:pt x="124967" y="252984"/>
                </a:lnTo>
                <a:lnTo>
                  <a:pt x="124967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93384" y="4645914"/>
            <a:ext cx="629920" cy="253365"/>
          </a:xfrm>
          <a:custGeom>
            <a:avLst/>
            <a:gdLst/>
            <a:ahLst/>
            <a:cxnLst/>
            <a:rect l="l" t="t" r="r" b="b"/>
            <a:pathLst>
              <a:path w="629920" h="253364">
                <a:moveTo>
                  <a:pt x="0" y="252984"/>
                </a:moveTo>
                <a:lnTo>
                  <a:pt x="629412" y="252984"/>
                </a:lnTo>
                <a:lnTo>
                  <a:pt x="629412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654038" y="4645914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62483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85280" y="4645914"/>
            <a:ext cx="100965" cy="253365"/>
          </a:xfrm>
          <a:custGeom>
            <a:avLst/>
            <a:gdLst/>
            <a:ahLst/>
            <a:cxnLst/>
            <a:rect l="l" t="t" r="r" b="b"/>
            <a:pathLst>
              <a:path w="100965" h="253364">
                <a:moveTo>
                  <a:pt x="0" y="252984"/>
                </a:moveTo>
                <a:lnTo>
                  <a:pt x="100583" y="252984"/>
                </a:lnTo>
                <a:lnTo>
                  <a:pt x="100583" y="0"/>
                </a:lnTo>
                <a:lnTo>
                  <a:pt x="0" y="0"/>
                </a:lnTo>
                <a:lnTo>
                  <a:pt x="0" y="2529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11771" y="4645914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4"/>
                </a:lnTo>
              </a:path>
            </a:pathLst>
          </a:custGeom>
          <a:ln w="5181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91260" y="4840985"/>
            <a:ext cx="338455" cy="253365"/>
          </a:xfrm>
          <a:custGeom>
            <a:avLst/>
            <a:gdLst/>
            <a:ahLst/>
            <a:cxnLst/>
            <a:rect l="l" t="t" r="r" b="b"/>
            <a:pathLst>
              <a:path w="338455" h="253364">
                <a:moveTo>
                  <a:pt x="0" y="252983"/>
                </a:moveTo>
                <a:lnTo>
                  <a:pt x="338328" y="252983"/>
                </a:lnTo>
                <a:lnTo>
                  <a:pt x="338328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53210" y="4840985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3"/>
                </a:lnTo>
              </a:path>
            </a:pathLst>
          </a:custGeom>
          <a:ln w="47243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76832" y="4840985"/>
            <a:ext cx="434340" cy="253365"/>
          </a:xfrm>
          <a:custGeom>
            <a:avLst/>
            <a:gdLst/>
            <a:ahLst/>
            <a:cxnLst/>
            <a:rect l="l" t="t" r="r" b="b"/>
            <a:pathLst>
              <a:path w="434339" h="253364">
                <a:moveTo>
                  <a:pt x="0" y="252983"/>
                </a:moveTo>
                <a:lnTo>
                  <a:pt x="434340" y="252983"/>
                </a:lnTo>
                <a:lnTo>
                  <a:pt x="434340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035555" y="4840985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3"/>
                </a:lnTo>
              </a:path>
            </a:pathLst>
          </a:custGeom>
          <a:ln w="48768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059939" y="4840985"/>
            <a:ext cx="570230" cy="253365"/>
          </a:xfrm>
          <a:custGeom>
            <a:avLst/>
            <a:gdLst/>
            <a:ahLst/>
            <a:cxnLst/>
            <a:rect l="l" t="t" r="r" b="b"/>
            <a:pathLst>
              <a:path w="570230" h="253364">
                <a:moveTo>
                  <a:pt x="0" y="252983"/>
                </a:moveTo>
                <a:lnTo>
                  <a:pt x="569976" y="252983"/>
                </a:lnTo>
                <a:lnTo>
                  <a:pt x="569976" y="0"/>
                </a:lnTo>
                <a:lnTo>
                  <a:pt x="0" y="0"/>
                </a:lnTo>
                <a:lnTo>
                  <a:pt x="0" y="252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55061" y="4840985"/>
            <a:ext cx="0" cy="253365"/>
          </a:xfrm>
          <a:custGeom>
            <a:avLst/>
            <a:gdLst/>
            <a:ahLst/>
            <a:cxnLst/>
            <a:rect l="l" t="t" r="r" b="b"/>
            <a:pathLst>
              <a:path w="0" h="253364">
                <a:moveTo>
                  <a:pt x="0" y="0"/>
                </a:moveTo>
                <a:lnTo>
                  <a:pt x="0" y="252983"/>
                </a:lnTo>
              </a:path>
            </a:pathLst>
          </a:custGeom>
          <a:ln w="502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950163" y="1815845"/>
            <a:ext cx="5850890" cy="416179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241300" marR="5080" indent="-2286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spc="-5" b="1">
                <a:latin typeface="Bradley Hand ITC"/>
                <a:cs typeface="Bradley Hand ITC"/>
              </a:rPr>
              <a:t>I Bronzi </a:t>
            </a:r>
            <a:r>
              <a:rPr dirty="0" sz="1600" spc="5" b="1">
                <a:latin typeface="Bradley Hand ITC"/>
                <a:cs typeface="Bradley Hand ITC"/>
              </a:rPr>
              <a:t>di </a:t>
            </a:r>
            <a:r>
              <a:rPr dirty="0" sz="1600" spc="-10" b="1">
                <a:latin typeface="Bradley Hand ITC"/>
                <a:cs typeface="Bradley Hand ITC"/>
              </a:rPr>
              <a:t>Riace nascondono ancora </a:t>
            </a:r>
            <a:r>
              <a:rPr dirty="0" sz="1600" spc="-5" b="1">
                <a:latin typeface="Bradley Hand ITC"/>
                <a:cs typeface="Bradley Hand ITC"/>
              </a:rPr>
              <a:t>molti segreti. </a:t>
            </a:r>
            <a:r>
              <a:rPr dirty="0" sz="1600" spc="-10" b="1">
                <a:latin typeface="Bradley Hand ITC"/>
                <a:cs typeface="Bradley Hand ITC"/>
              </a:rPr>
              <a:t>Molte  </a:t>
            </a:r>
            <a:r>
              <a:rPr dirty="0" sz="1600" spc="-5" b="1">
                <a:latin typeface="Bradley Hand ITC"/>
                <a:cs typeface="Bradley Hand ITC"/>
              </a:rPr>
              <a:t>teorie ipotizzano l'identità dello </a:t>
            </a:r>
            <a:r>
              <a:rPr dirty="0" sz="1600" spc="-10" b="1">
                <a:latin typeface="Bradley Hand ITC"/>
                <a:cs typeface="Bradley Hand ITC"/>
              </a:rPr>
              <a:t>scultore </a:t>
            </a:r>
            <a:r>
              <a:rPr dirty="0" sz="1600" spc="-5" b="1">
                <a:latin typeface="Bradley Hand ITC"/>
                <a:cs typeface="Bradley Hand ITC"/>
              </a:rPr>
              <a:t>e dei personaggi  raffigurati, nonché </a:t>
            </a:r>
            <a:r>
              <a:rPr dirty="0" sz="1600" b="1">
                <a:latin typeface="Bradley Hand ITC"/>
                <a:cs typeface="Bradley Hand ITC"/>
              </a:rPr>
              <a:t>il </a:t>
            </a:r>
            <a:r>
              <a:rPr dirty="0" sz="1600" spc="-10" b="1">
                <a:latin typeface="Bradley Hand ITC"/>
                <a:cs typeface="Bradley Hand ITC"/>
              </a:rPr>
              <a:t>modo </a:t>
            </a:r>
            <a:r>
              <a:rPr dirty="0" sz="1600" spc="-5" b="1">
                <a:latin typeface="Bradley Hand ITC"/>
                <a:cs typeface="Bradley Hand ITC"/>
              </a:rPr>
              <a:t>in cui </a:t>
            </a:r>
            <a:r>
              <a:rPr dirty="0" sz="1600" spc="-10" b="1">
                <a:latin typeface="Bradley Hand ITC"/>
                <a:cs typeface="Bradley Hand ITC"/>
              </a:rPr>
              <a:t>le </a:t>
            </a:r>
            <a:r>
              <a:rPr dirty="0" sz="1600" spc="-5" b="1">
                <a:latin typeface="Bradley Hand ITC"/>
                <a:cs typeface="Bradley Hand ITC"/>
              </a:rPr>
              <a:t>sculture siano arrivate sul  fondo del </a:t>
            </a:r>
            <a:r>
              <a:rPr dirty="0" sz="1600" spc="-10" b="1">
                <a:latin typeface="Bradley Hand ITC"/>
                <a:cs typeface="Bradley Hand ITC"/>
              </a:rPr>
              <a:t>mare </a:t>
            </a:r>
            <a:r>
              <a:rPr dirty="0" sz="1600" spc="-5" b="1">
                <a:latin typeface="Bradley Hand ITC"/>
                <a:cs typeface="Bradley Hand ITC"/>
              </a:rPr>
              <a:t>di Riace, </a:t>
            </a:r>
            <a:r>
              <a:rPr dirty="0" sz="1600" spc="-10" b="1">
                <a:latin typeface="Bradley Hand ITC"/>
                <a:cs typeface="Bradley Hand ITC"/>
              </a:rPr>
              <a:t>ma </a:t>
            </a:r>
            <a:r>
              <a:rPr dirty="0" sz="1600" spc="-5" b="1">
                <a:latin typeface="Bradley Hand ITC"/>
                <a:cs typeface="Bradley Hand ITC"/>
              </a:rPr>
              <a:t>al momento gli studiosi non </a:t>
            </a:r>
            <a:r>
              <a:rPr dirty="0" sz="1600" spc="-10" b="1">
                <a:latin typeface="Bradley Hand ITC"/>
                <a:cs typeface="Bradley Hand ITC"/>
              </a:rPr>
              <a:t>hanno  </a:t>
            </a:r>
            <a:r>
              <a:rPr dirty="0" sz="1600" b="1">
                <a:latin typeface="Bradley Hand ITC"/>
                <a:cs typeface="Bradley Hand ITC"/>
              </a:rPr>
              <a:t>ancora trovato risposte universalmente</a:t>
            </a:r>
            <a:r>
              <a:rPr dirty="0" sz="1600" spc="-114" b="1">
                <a:latin typeface="Bradley Hand ITC"/>
                <a:cs typeface="Bradley Hand ITC"/>
              </a:rPr>
              <a:t> </a:t>
            </a:r>
            <a:r>
              <a:rPr dirty="0" sz="1600" b="1">
                <a:latin typeface="Bradley Hand ITC"/>
                <a:cs typeface="Bradley Hand ITC"/>
              </a:rPr>
              <a:t>accettate.</a:t>
            </a:r>
            <a:endParaRPr sz="1600">
              <a:latin typeface="Bradley Hand ITC"/>
              <a:cs typeface="Bradley Hand ITC"/>
            </a:endParaRPr>
          </a:p>
          <a:p>
            <a:pPr algn="just" marL="241300" marR="5080" indent="-228600">
              <a:lnSpc>
                <a:spcPts val="154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spc="-5" b="1">
                <a:latin typeface="Bradley Hand ITC"/>
                <a:cs typeface="Bradley Hand ITC"/>
              </a:rPr>
              <a:t>Per </a:t>
            </a:r>
            <a:r>
              <a:rPr dirty="0" sz="1600" spc="-10" b="1">
                <a:latin typeface="Bradley Hand ITC"/>
                <a:cs typeface="Bradley Hand ITC"/>
              </a:rPr>
              <a:t>ora </a:t>
            </a:r>
            <a:r>
              <a:rPr dirty="0" sz="1600" b="1">
                <a:latin typeface="Bradley Hand ITC"/>
                <a:cs typeface="Bradley Hand ITC"/>
              </a:rPr>
              <a:t>si </a:t>
            </a:r>
            <a:r>
              <a:rPr dirty="0" sz="1600" spc="-5" b="1">
                <a:latin typeface="Bradley Hand ITC"/>
                <a:cs typeface="Bradley Hand ITC"/>
              </a:rPr>
              <a:t>sa </a:t>
            </a:r>
            <a:r>
              <a:rPr dirty="0" sz="1600" spc="-10" b="1">
                <a:latin typeface="Bradley Hand ITC"/>
                <a:cs typeface="Bradley Hand ITC"/>
              </a:rPr>
              <a:t>che le </a:t>
            </a:r>
            <a:r>
              <a:rPr dirty="0" sz="1600" spc="-5" b="1">
                <a:latin typeface="Bradley Hand ITC"/>
                <a:cs typeface="Bradley Hand ITC"/>
              </a:rPr>
              <a:t>due statue, </a:t>
            </a:r>
            <a:r>
              <a:rPr dirty="0" sz="1600" spc="-10" b="1">
                <a:latin typeface="Bradley Hand ITC"/>
                <a:cs typeface="Bradley Hand ITC"/>
              </a:rPr>
              <a:t>chiamate </a:t>
            </a:r>
            <a:r>
              <a:rPr dirty="0" sz="1600" spc="-5" b="1">
                <a:latin typeface="Bradley Hand ITC"/>
                <a:cs typeface="Bradley Hand ITC"/>
              </a:rPr>
              <a:t>A e </a:t>
            </a:r>
            <a:r>
              <a:rPr dirty="0" sz="1600" b="1">
                <a:latin typeface="Bradley Hand ITC"/>
                <a:cs typeface="Bradley Hand ITC"/>
              </a:rPr>
              <a:t>B, </a:t>
            </a:r>
            <a:r>
              <a:rPr dirty="0" sz="1600" spc="-5" b="1">
                <a:latin typeface="Bradley Hand ITC"/>
                <a:cs typeface="Bradley Hand ITC"/>
              </a:rPr>
              <a:t>rappresentano  rispettivamente un guerriero oplita (un soldato </a:t>
            </a:r>
            <a:r>
              <a:rPr dirty="0" sz="1600" spc="5" b="1">
                <a:latin typeface="Bradley Hand ITC"/>
                <a:cs typeface="Bradley Hand ITC"/>
              </a:rPr>
              <a:t>di </a:t>
            </a:r>
            <a:r>
              <a:rPr dirty="0" sz="1600" spc="-5" b="1">
                <a:latin typeface="Bradley Hand ITC"/>
                <a:cs typeface="Bradley Hand ITC"/>
              </a:rPr>
              <a:t>fanteria) e  un re guerriero, sono quasi certamente state scolpite dal medesimo  Maestro e vennero realizzate intorno al V secolo a.C., un </a:t>
            </a:r>
            <a:r>
              <a:rPr dirty="0" sz="1600" spc="-10" b="1">
                <a:latin typeface="Bradley Hand ITC"/>
                <a:cs typeface="Bradley Hand ITC"/>
              </a:rPr>
              <a:t>periodo  </a:t>
            </a:r>
            <a:r>
              <a:rPr dirty="0" sz="1600" spc="-5" b="1">
                <a:latin typeface="Bradley Hand ITC"/>
                <a:cs typeface="Bradley Hand ITC"/>
              </a:rPr>
              <a:t>cruciale per </a:t>
            </a:r>
            <a:r>
              <a:rPr dirty="0" sz="1600" spc="-10" b="1">
                <a:latin typeface="Bradley Hand ITC"/>
                <a:cs typeface="Bradley Hand ITC"/>
              </a:rPr>
              <a:t>la </a:t>
            </a:r>
            <a:r>
              <a:rPr dirty="0" sz="1600" spc="-5" b="1">
                <a:latin typeface="Bradley Hand ITC"/>
                <a:cs typeface="Bradley Hand ITC"/>
              </a:rPr>
              <a:t>civiltà occidentale (Guerre Persiane e Guerra del  Peloponneso).</a:t>
            </a:r>
            <a:endParaRPr sz="1600">
              <a:latin typeface="Bradley Hand ITC"/>
              <a:cs typeface="Bradley Hand ITC"/>
            </a:endParaRPr>
          </a:p>
          <a:p>
            <a:pPr algn="just" marL="241300" marR="6350" indent="-228600">
              <a:lnSpc>
                <a:spcPts val="154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spc="-5" b="1">
                <a:latin typeface="Bradley Hand ITC"/>
                <a:cs typeface="Bradley Hand ITC"/>
              </a:rPr>
              <a:t>La </a:t>
            </a:r>
            <a:r>
              <a:rPr dirty="0" sz="1600" spc="-10" b="1">
                <a:latin typeface="Bradley Hand ITC"/>
                <a:cs typeface="Bradley Hand ITC"/>
              </a:rPr>
              <a:t>materia </a:t>
            </a:r>
            <a:r>
              <a:rPr dirty="0" sz="1600" spc="-5" b="1">
                <a:latin typeface="Bradley Hand ITC"/>
                <a:cs typeface="Bradley Hand ITC"/>
              </a:rPr>
              <a:t>delle sculture è bronzo poco spesso, </a:t>
            </a:r>
            <a:r>
              <a:rPr dirty="0" sz="1600" spc="-10" b="1">
                <a:latin typeface="Bradley Hand ITC"/>
                <a:cs typeface="Bradley Hand ITC"/>
              </a:rPr>
              <a:t>con </a:t>
            </a:r>
            <a:r>
              <a:rPr dirty="0" sz="1600" spc="-5" b="1">
                <a:latin typeface="Bradley Hand ITC"/>
                <a:cs typeface="Bradley Hand ITC"/>
              </a:rPr>
              <a:t>dettagli </a:t>
            </a:r>
            <a:r>
              <a:rPr dirty="0" sz="1600" b="1">
                <a:latin typeface="Bradley Hand ITC"/>
                <a:cs typeface="Bradley Hand ITC"/>
              </a:rPr>
              <a:t>in  </a:t>
            </a:r>
            <a:r>
              <a:rPr dirty="0" sz="1600" spc="-5" b="1">
                <a:latin typeface="Bradley Hand ITC"/>
                <a:cs typeface="Bradley Hand ITC"/>
              </a:rPr>
              <a:t>argento, </a:t>
            </a:r>
            <a:r>
              <a:rPr dirty="0" sz="1600" spc="-10" b="1">
                <a:latin typeface="Bradley Hand ITC"/>
                <a:cs typeface="Bradley Hand ITC"/>
              </a:rPr>
              <a:t>rame </a:t>
            </a:r>
            <a:r>
              <a:rPr dirty="0" sz="1600" spc="-5" b="1">
                <a:latin typeface="Bradley Hand ITC"/>
                <a:cs typeface="Bradley Hand ITC"/>
              </a:rPr>
              <a:t>e calcite. La </a:t>
            </a:r>
            <a:r>
              <a:rPr dirty="0" sz="1600" spc="-10" b="1">
                <a:latin typeface="Bradley Hand ITC"/>
                <a:cs typeface="Bradley Hand ITC"/>
              </a:rPr>
              <a:t>tecnica </a:t>
            </a:r>
            <a:r>
              <a:rPr dirty="0" sz="1600" spc="5" b="1">
                <a:latin typeface="Bradley Hand ITC"/>
                <a:cs typeface="Bradley Hand ITC"/>
              </a:rPr>
              <a:t>di </a:t>
            </a:r>
            <a:r>
              <a:rPr dirty="0" sz="1600" spc="-10" b="1">
                <a:latin typeface="Bradley Hand ITC"/>
                <a:cs typeface="Bradley Hand ITC"/>
              </a:rPr>
              <a:t>lavorazione della materia </a:t>
            </a:r>
            <a:r>
              <a:rPr dirty="0" sz="1600" spc="-5" b="1">
                <a:latin typeface="Bradley Hand ITC"/>
                <a:cs typeface="Bradley Hand ITC"/>
              </a:rPr>
              <a:t>si  </a:t>
            </a:r>
            <a:r>
              <a:rPr dirty="0" sz="1600" b="1">
                <a:latin typeface="Bradley Hand ITC"/>
                <a:cs typeface="Bradley Hand ITC"/>
              </a:rPr>
              <a:t>basò </a:t>
            </a:r>
            <a:r>
              <a:rPr dirty="0" sz="1600" spc="-5" b="1">
                <a:latin typeface="Bradley Hand ITC"/>
                <a:cs typeface="Bradley Hand ITC"/>
              </a:rPr>
              <a:t>su </a:t>
            </a:r>
            <a:r>
              <a:rPr dirty="0" sz="1600" spc="5" b="1">
                <a:latin typeface="Bradley Hand ITC"/>
                <a:cs typeface="Bradley Hand ITC"/>
              </a:rPr>
              <a:t>di </a:t>
            </a:r>
            <a:r>
              <a:rPr dirty="0" sz="1600" spc="-5" b="1">
                <a:latin typeface="Bradley Hand ITC"/>
                <a:cs typeface="Bradley Hand ITC"/>
              </a:rPr>
              <a:t>un sistema piuttosto complicato denominato fusione a  </a:t>
            </a:r>
            <a:r>
              <a:rPr dirty="0" sz="1600" spc="5" b="1">
                <a:latin typeface="Bradley Hand ITC"/>
                <a:cs typeface="Bradley Hand ITC"/>
              </a:rPr>
              <a:t>cera </a:t>
            </a:r>
            <a:r>
              <a:rPr dirty="0" sz="1600" b="1">
                <a:latin typeface="Bradley Hand ITC"/>
                <a:cs typeface="Bradley Hand ITC"/>
              </a:rPr>
              <a:t>persa</a:t>
            </a:r>
            <a:r>
              <a:rPr dirty="0" sz="1600" spc="-60" b="1">
                <a:latin typeface="Bradley Hand ITC"/>
                <a:cs typeface="Bradley Hand ITC"/>
              </a:rPr>
              <a:t> </a:t>
            </a:r>
            <a:r>
              <a:rPr dirty="0" sz="1600" b="1">
                <a:latin typeface="Bradley Hand ITC"/>
                <a:cs typeface="Bradley Hand ITC"/>
              </a:rPr>
              <a:t>diretta.</a:t>
            </a:r>
            <a:endParaRPr sz="1600">
              <a:latin typeface="Bradley Hand ITC"/>
              <a:cs typeface="Bradley Hand ITC"/>
            </a:endParaRPr>
          </a:p>
          <a:p>
            <a:pPr algn="just" marL="241300" marR="5080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600" b="1">
                <a:latin typeface="Bradley Hand ITC"/>
                <a:cs typeface="Bradley Hand ITC"/>
              </a:rPr>
              <a:t>In </a:t>
            </a:r>
            <a:r>
              <a:rPr dirty="0" sz="1600" spc="-5" b="1">
                <a:latin typeface="Bradley Hand ITC"/>
                <a:cs typeface="Bradley Hand ITC"/>
              </a:rPr>
              <a:t>epoca </a:t>
            </a:r>
            <a:r>
              <a:rPr dirty="0" sz="1600" spc="-10" b="1">
                <a:latin typeface="Bradley Hand ITC"/>
                <a:cs typeface="Bradley Hand ITC"/>
              </a:rPr>
              <a:t>romana </a:t>
            </a:r>
            <a:r>
              <a:rPr dirty="0" sz="1600" b="1">
                <a:latin typeface="Bradley Hand ITC"/>
                <a:cs typeface="Bradley Hand ITC"/>
              </a:rPr>
              <a:t>il </a:t>
            </a:r>
            <a:r>
              <a:rPr dirty="0" sz="1600" spc="-5" b="1">
                <a:latin typeface="Bradley Hand ITC"/>
                <a:cs typeface="Bradley Hand ITC"/>
              </a:rPr>
              <a:t>Bronzo B </a:t>
            </a:r>
            <a:r>
              <a:rPr dirty="0" sz="1600" spc="-10" b="1">
                <a:latin typeface="Bradley Hand ITC"/>
                <a:cs typeface="Bradley Hand ITC"/>
              </a:rPr>
              <a:t>fu </a:t>
            </a:r>
            <a:r>
              <a:rPr dirty="0" sz="1600" spc="-5" b="1">
                <a:latin typeface="Bradley Hand ITC"/>
                <a:cs typeface="Bradley Hand ITC"/>
              </a:rPr>
              <a:t>danneggiato con </a:t>
            </a:r>
            <a:r>
              <a:rPr dirty="0" sz="1600" spc="-10" b="1">
                <a:latin typeface="Bradley Hand ITC"/>
                <a:cs typeface="Bradley Hand ITC"/>
              </a:rPr>
              <a:t>la </a:t>
            </a:r>
            <a:r>
              <a:rPr dirty="0" sz="1600" spc="-5" b="1">
                <a:latin typeface="Bradley Hand ITC"/>
                <a:cs typeface="Bradley Hand ITC"/>
              </a:rPr>
              <a:t>rottura del  braccio destro, </a:t>
            </a:r>
            <a:r>
              <a:rPr dirty="0" sz="1600" b="1">
                <a:latin typeface="Bradley Hand ITC"/>
                <a:cs typeface="Bradley Hand ITC"/>
              </a:rPr>
              <a:t>del </a:t>
            </a:r>
            <a:r>
              <a:rPr dirty="0" sz="1600" spc="-5" b="1">
                <a:latin typeface="Bradley Hand ITC"/>
                <a:cs typeface="Bradley Hand ITC"/>
              </a:rPr>
              <a:t>quale </a:t>
            </a:r>
            <a:r>
              <a:rPr dirty="0" sz="1600" spc="-10" b="1">
                <a:latin typeface="Bradley Hand ITC"/>
                <a:cs typeface="Bradley Hand ITC"/>
              </a:rPr>
              <a:t>fu </a:t>
            </a:r>
            <a:r>
              <a:rPr dirty="0" sz="1600" spc="-5" b="1">
                <a:latin typeface="Bradley Hand ITC"/>
                <a:cs typeface="Bradley Hand ITC"/>
              </a:rPr>
              <a:t>poi eseguita una </a:t>
            </a:r>
            <a:r>
              <a:rPr dirty="0" sz="1600" spc="-10" b="1">
                <a:latin typeface="Bradley Hand ITC"/>
                <a:cs typeface="Bradley Hand ITC"/>
              </a:rPr>
              <a:t>seconda </a:t>
            </a:r>
            <a:r>
              <a:rPr dirty="0" sz="1600" spc="-5" b="1">
                <a:latin typeface="Bradley Hand ITC"/>
                <a:cs typeface="Bradley Hand ITC"/>
              </a:rPr>
              <a:t>fusione dopo  </a:t>
            </a:r>
            <a:r>
              <a:rPr dirty="0" sz="1600" spc="-10" b="1">
                <a:latin typeface="Bradley Hand ITC"/>
                <a:cs typeface="Bradley Hand ITC"/>
              </a:rPr>
              <a:t>averne </a:t>
            </a:r>
            <a:r>
              <a:rPr dirty="0" sz="1600" spc="-5" b="1">
                <a:latin typeface="Bradley Hand ITC"/>
                <a:cs typeface="Bradley Hand ITC"/>
              </a:rPr>
              <a:t>fatto un </a:t>
            </a:r>
            <a:r>
              <a:rPr dirty="0" sz="1600" spc="-10" b="1">
                <a:latin typeface="Bradley Hand ITC"/>
                <a:cs typeface="Bradley Hand ITC"/>
              </a:rPr>
              <a:t>calco </a:t>
            </a:r>
            <a:r>
              <a:rPr dirty="0" sz="1600" spc="-5" b="1">
                <a:latin typeface="Bradley Hand ITC"/>
                <a:cs typeface="Bradley Hand ITC"/>
              </a:rPr>
              <a:t>fedele. Per </a:t>
            </a:r>
            <a:r>
              <a:rPr dirty="0" sz="1600" b="1">
                <a:latin typeface="Bradley Hand ITC"/>
                <a:cs typeface="Bradley Hand ITC"/>
              </a:rPr>
              <a:t>il </a:t>
            </a:r>
            <a:r>
              <a:rPr dirty="0" sz="1600" spc="-5" b="1">
                <a:latin typeface="Bradley Hand ITC"/>
                <a:cs typeface="Bradley Hand ITC"/>
              </a:rPr>
              <a:t>resto </a:t>
            </a:r>
            <a:r>
              <a:rPr dirty="0" sz="1600" spc="-10" b="1">
                <a:latin typeface="Bradley Hand ITC"/>
                <a:cs typeface="Bradley Hand ITC"/>
              </a:rPr>
              <a:t>le </a:t>
            </a:r>
            <a:r>
              <a:rPr dirty="0" sz="1600" spc="-5" b="1">
                <a:latin typeface="Bradley Hand ITC"/>
                <a:cs typeface="Bradley Hand ITC"/>
              </a:rPr>
              <a:t>statue </a:t>
            </a:r>
            <a:r>
              <a:rPr dirty="0" sz="1600" b="1">
                <a:latin typeface="Bradley Hand ITC"/>
                <a:cs typeface="Bradley Hand ITC"/>
              </a:rPr>
              <a:t>ci </a:t>
            </a:r>
            <a:r>
              <a:rPr dirty="0" sz="1600" spc="-10" b="1">
                <a:latin typeface="Bradley Hand ITC"/>
                <a:cs typeface="Bradley Hand ITC"/>
              </a:rPr>
              <a:t>sono </a:t>
            </a:r>
            <a:r>
              <a:rPr dirty="0" sz="1600" spc="-5" b="1">
                <a:latin typeface="Bradley Hand ITC"/>
                <a:cs typeface="Bradley Hand ITC"/>
              </a:rPr>
              <a:t>pervenuto  esattamente </a:t>
            </a:r>
            <a:r>
              <a:rPr dirty="0" sz="1600" b="1">
                <a:latin typeface="Bradley Hand ITC"/>
                <a:cs typeface="Bradley Hand ITC"/>
              </a:rPr>
              <a:t>come furono scolpite</a:t>
            </a:r>
            <a:r>
              <a:rPr dirty="0" sz="1600" spc="-90" b="1">
                <a:latin typeface="Bradley Hand ITC"/>
                <a:cs typeface="Bradley Hand ITC"/>
              </a:rPr>
              <a:t> </a:t>
            </a:r>
            <a:r>
              <a:rPr dirty="0" sz="1600" spc="-5" b="1">
                <a:latin typeface="Bradley Hand ITC"/>
                <a:cs typeface="Bradley Hand ITC"/>
              </a:rPr>
              <a:t>originariamente.</a:t>
            </a:r>
            <a:endParaRPr sz="1600">
              <a:latin typeface="Bradley Hand ITC"/>
              <a:cs typeface="Bradley Hand ITC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60919" y="699516"/>
            <a:ext cx="4114800" cy="5477510"/>
          </a:xfrm>
          <a:custGeom>
            <a:avLst/>
            <a:gdLst/>
            <a:ahLst/>
            <a:cxnLst/>
            <a:rect l="l" t="t" r="r" b="b"/>
            <a:pathLst>
              <a:path w="4114800" h="5477510">
                <a:moveTo>
                  <a:pt x="0" y="5477256"/>
                </a:moveTo>
                <a:lnTo>
                  <a:pt x="4114800" y="5477256"/>
                </a:lnTo>
                <a:lnTo>
                  <a:pt x="4114800" y="0"/>
                </a:lnTo>
                <a:lnTo>
                  <a:pt x="0" y="0"/>
                </a:lnTo>
                <a:lnTo>
                  <a:pt x="0" y="5477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360919" y="699516"/>
            <a:ext cx="4114800" cy="5477510"/>
          </a:xfrm>
          <a:custGeom>
            <a:avLst/>
            <a:gdLst/>
            <a:ahLst/>
            <a:cxnLst/>
            <a:rect l="l" t="t" r="r" b="b"/>
            <a:pathLst>
              <a:path w="4114800" h="5477510">
                <a:moveTo>
                  <a:pt x="0" y="5477256"/>
                </a:moveTo>
                <a:lnTo>
                  <a:pt x="4114800" y="5477256"/>
                </a:lnTo>
                <a:lnTo>
                  <a:pt x="4114800" y="0"/>
                </a:lnTo>
                <a:lnTo>
                  <a:pt x="0" y="0"/>
                </a:lnTo>
                <a:lnTo>
                  <a:pt x="0" y="5477256"/>
                </a:lnTo>
                <a:close/>
              </a:path>
            </a:pathLst>
          </a:custGeom>
          <a:ln w="15875">
            <a:solidFill>
              <a:srgbClr val="5C46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23988" y="862583"/>
            <a:ext cx="3788663" cy="5151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320284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0" y="736091"/>
                </a:moveTo>
                <a:lnTo>
                  <a:pt x="12192000" y="736091"/>
                </a:lnTo>
                <a:lnTo>
                  <a:pt x="1219200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/>
              <a:t>Il</a:t>
            </a:r>
            <a:r>
              <a:rPr dirty="0" spc="-55"/>
              <a:t> </a:t>
            </a:r>
            <a:r>
              <a:rPr dirty="0" spc="-5"/>
              <a:t>Partenone</a:t>
            </a:r>
          </a:p>
        </p:txBody>
      </p:sp>
      <p:sp>
        <p:nvSpPr>
          <p:cNvPr id="5" name="object 5"/>
          <p:cNvSpPr/>
          <p:nvPr/>
        </p:nvSpPr>
        <p:spPr>
          <a:xfrm>
            <a:off x="761" y="524332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1" y="61348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527" y="987298"/>
            <a:ext cx="41408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Lo </a:t>
            </a:r>
            <a:r>
              <a:rPr dirty="0" sz="4000"/>
              <a:t>avete mai visto</a:t>
            </a:r>
            <a:r>
              <a:rPr dirty="0" sz="4000" spc="-85"/>
              <a:t> </a:t>
            </a:r>
            <a:r>
              <a:rPr dirty="0" sz="4000" spc="-5"/>
              <a:t>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083563"/>
            <a:ext cx="86995" cy="673735"/>
          </a:xfrm>
          <a:custGeom>
            <a:avLst/>
            <a:gdLst/>
            <a:ahLst/>
            <a:cxnLst/>
            <a:rect l="l" t="t" r="r" b="b"/>
            <a:pathLst>
              <a:path w="86995" h="673735">
                <a:moveTo>
                  <a:pt x="0" y="673608"/>
                </a:moveTo>
                <a:lnTo>
                  <a:pt x="86868" y="673608"/>
                </a:lnTo>
                <a:lnTo>
                  <a:pt x="86868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20" y="108356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4463" y="2138172"/>
            <a:ext cx="4975860" cy="0"/>
          </a:xfrm>
          <a:custGeom>
            <a:avLst/>
            <a:gdLst/>
            <a:ahLst/>
            <a:cxnLst/>
            <a:rect l="l" t="t" r="r" b="b"/>
            <a:pathLst>
              <a:path w="4975860" h="0">
                <a:moveTo>
                  <a:pt x="0" y="0"/>
                </a:moveTo>
                <a:lnTo>
                  <a:pt x="4975860" y="0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54472" y="3874515"/>
            <a:ext cx="521334" cy="271780"/>
          </a:xfrm>
          <a:custGeom>
            <a:avLst/>
            <a:gdLst/>
            <a:ahLst/>
            <a:cxnLst/>
            <a:rect l="l" t="t" r="r" b="b"/>
            <a:pathLst>
              <a:path w="521335" h="271779">
                <a:moveTo>
                  <a:pt x="0" y="271272"/>
                </a:moveTo>
                <a:lnTo>
                  <a:pt x="521208" y="271272"/>
                </a:lnTo>
                <a:lnTo>
                  <a:pt x="521208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5414" y="4935220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1"/>
                </a:lnTo>
              </a:path>
            </a:pathLst>
          </a:custGeom>
          <a:ln w="502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10560" y="4935220"/>
            <a:ext cx="721360" cy="271780"/>
          </a:xfrm>
          <a:custGeom>
            <a:avLst/>
            <a:gdLst/>
            <a:ahLst/>
            <a:cxnLst/>
            <a:rect l="l" t="t" r="r" b="b"/>
            <a:pathLst>
              <a:path w="721360" h="271779">
                <a:moveTo>
                  <a:pt x="0" y="271271"/>
                </a:moveTo>
                <a:lnTo>
                  <a:pt x="720851" y="271271"/>
                </a:lnTo>
                <a:lnTo>
                  <a:pt x="720851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57321" y="4935220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83228" y="4935220"/>
            <a:ext cx="845819" cy="271780"/>
          </a:xfrm>
          <a:custGeom>
            <a:avLst/>
            <a:gdLst/>
            <a:ahLst/>
            <a:cxnLst/>
            <a:rect l="l" t="t" r="r" b="b"/>
            <a:pathLst>
              <a:path w="845820" h="271779">
                <a:moveTo>
                  <a:pt x="0" y="271271"/>
                </a:moveTo>
                <a:lnTo>
                  <a:pt x="845820" y="271271"/>
                </a:lnTo>
                <a:lnTo>
                  <a:pt x="84582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9048" y="4935220"/>
            <a:ext cx="50800" cy="233679"/>
          </a:xfrm>
          <a:custGeom>
            <a:avLst/>
            <a:gdLst/>
            <a:ahLst/>
            <a:cxnLst/>
            <a:rect l="l" t="t" r="r" b="b"/>
            <a:pathLst>
              <a:path w="50800" h="233679">
                <a:moveTo>
                  <a:pt x="0" y="233171"/>
                </a:moveTo>
                <a:lnTo>
                  <a:pt x="50292" y="233171"/>
                </a:lnTo>
                <a:lnTo>
                  <a:pt x="50292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79340" y="4935220"/>
            <a:ext cx="73660" cy="233679"/>
          </a:xfrm>
          <a:custGeom>
            <a:avLst/>
            <a:gdLst/>
            <a:ahLst/>
            <a:cxnLst/>
            <a:rect l="l" t="t" r="r" b="b"/>
            <a:pathLst>
              <a:path w="73660" h="233679">
                <a:moveTo>
                  <a:pt x="0" y="233171"/>
                </a:moveTo>
                <a:lnTo>
                  <a:pt x="73151" y="233171"/>
                </a:lnTo>
                <a:lnTo>
                  <a:pt x="73151" y="0"/>
                </a:lnTo>
                <a:lnTo>
                  <a:pt x="0" y="0"/>
                </a:lnTo>
                <a:lnTo>
                  <a:pt x="0" y="2331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52492" y="4935220"/>
            <a:ext cx="868680" cy="271780"/>
          </a:xfrm>
          <a:custGeom>
            <a:avLst/>
            <a:gdLst/>
            <a:ahLst/>
            <a:cxnLst/>
            <a:rect l="l" t="t" r="r" b="b"/>
            <a:pathLst>
              <a:path w="868679" h="271779">
                <a:moveTo>
                  <a:pt x="0" y="271271"/>
                </a:moveTo>
                <a:lnTo>
                  <a:pt x="868680" y="271271"/>
                </a:lnTo>
                <a:lnTo>
                  <a:pt x="86868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21172" y="4935220"/>
            <a:ext cx="121920" cy="271780"/>
          </a:xfrm>
          <a:custGeom>
            <a:avLst/>
            <a:gdLst/>
            <a:ahLst/>
            <a:cxnLst/>
            <a:rect l="l" t="t" r="r" b="b"/>
            <a:pathLst>
              <a:path w="121920" h="271779">
                <a:moveTo>
                  <a:pt x="0" y="271271"/>
                </a:moveTo>
                <a:lnTo>
                  <a:pt x="121920" y="271271"/>
                </a:lnTo>
                <a:lnTo>
                  <a:pt x="12192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43927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69835" y="5168391"/>
            <a:ext cx="306705" cy="271780"/>
          </a:xfrm>
          <a:custGeom>
            <a:avLst/>
            <a:gdLst/>
            <a:ahLst/>
            <a:cxnLst/>
            <a:rect l="l" t="t" r="r" b="b"/>
            <a:pathLst>
              <a:path w="306705" h="271779">
                <a:moveTo>
                  <a:pt x="0" y="271272"/>
                </a:moveTo>
                <a:lnTo>
                  <a:pt x="306324" y="271272"/>
                </a:lnTo>
                <a:lnTo>
                  <a:pt x="306324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01266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0291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102485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1816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128392" y="5168391"/>
            <a:ext cx="88900" cy="271780"/>
          </a:xfrm>
          <a:custGeom>
            <a:avLst/>
            <a:gdLst/>
            <a:ahLst/>
            <a:cxnLst/>
            <a:rect l="l" t="t" r="r" b="b"/>
            <a:pathLst>
              <a:path w="88900" h="271779">
                <a:moveTo>
                  <a:pt x="0" y="271272"/>
                </a:moveTo>
                <a:lnTo>
                  <a:pt x="88392" y="271272"/>
                </a:lnTo>
                <a:lnTo>
                  <a:pt x="88392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16785" y="5168391"/>
            <a:ext cx="280670" cy="271780"/>
          </a:xfrm>
          <a:custGeom>
            <a:avLst/>
            <a:gdLst/>
            <a:ahLst/>
            <a:cxnLst/>
            <a:rect l="l" t="t" r="r" b="b"/>
            <a:pathLst>
              <a:path w="280669" h="271779">
                <a:moveTo>
                  <a:pt x="0" y="271272"/>
                </a:moveTo>
                <a:lnTo>
                  <a:pt x="280415" y="271272"/>
                </a:lnTo>
                <a:lnTo>
                  <a:pt x="280415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22347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0292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47492" y="5168391"/>
            <a:ext cx="818515" cy="271780"/>
          </a:xfrm>
          <a:custGeom>
            <a:avLst/>
            <a:gdLst/>
            <a:ahLst/>
            <a:cxnLst/>
            <a:rect l="l" t="t" r="r" b="b"/>
            <a:pathLst>
              <a:path w="818514" h="271779">
                <a:moveTo>
                  <a:pt x="0" y="271272"/>
                </a:moveTo>
                <a:lnTo>
                  <a:pt x="818387" y="271272"/>
                </a:lnTo>
                <a:lnTo>
                  <a:pt x="818387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65880" y="5168391"/>
            <a:ext cx="311150" cy="271780"/>
          </a:xfrm>
          <a:custGeom>
            <a:avLst/>
            <a:gdLst/>
            <a:ahLst/>
            <a:cxnLst/>
            <a:rect l="l" t="t" r="r" b="b"/>
            <a:pathLst>
              <a:path w="311150" h="271779">
                <a:moveTo>
                  <a:pt x="0" y="271272"/>
                </a:moveTo>
                <a:lnTo>
                  <a:pt x="310896" y="271272"/>
                </a:lnTo>
                <a:lnTo>
                  <a:pt x="310896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02684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728592" y="5168391"/>
            <a:ext cx="441959" cy="271780"/>
          </a:xfrm>
          <a:custGeom>
            <a:avLst/>
            <a:gdLst/>
            <a:ahLst/>
            <a:cxnLst/>
            <a:rect l="l" t="t" r="r" b="b"/>
            <a:pathLst>
              <a:path w="441960" h="271779">
                <a:moveTo>
                  <a:pt x="0" y="271272"/>
                </a:moveTo>
                <a:lnTo>
                  <a:pt x="441960" y="271272"/>
                </a:lnTo>
                <a:lnTo>
                  <a:pt x="441960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96460" y="5168391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84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22369" y="5168391"/>
            <a:ext cx="993775" cy="271780"/>
          </a:xfrm>
          <a:custGeom>
            <a:avLst/>
            <a:gdLst/>
            <a:ahLst/>
            <a:cxnLst/>
            <a:rect l="l" t="t" r="r" b="b"/>
            <a:pathLst>
              <a:path w="993775" h="271779">
                <a:moveTo>
                  <a:pt x="0" y="271272"/>
                </a:moveTo>
                <a:lnTo>
                  <a:pt x="993648" y="271272"/>
                </a:lnTo>
                <a:lnTo>
                  <a:pt x="993648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43177" y="5401576"/>
            <a:ext cx="640080" cy="271780"/>
          </a:xfrm>
          <a:custGeom>
            <a:avLst/>
            <a:gdLst/>
            <a:ahLst/>
            <a:cxnLst/>
            <a:rect l="l" t="t" r="r" b="b"/>
            <a:pathLst>
              <a:path w="640080" h="271779">
                <a:moveTo>
                  <a:pt x="0" y="271271"/>
                </a:moveTo>
                <a:lnTo>
                  <a:pt x="640079" y="271271"/>
                </a:lnTo>
                <a:lnTo>
                  <a:pt x="640079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931541" y="5401576"/>
            <a:ext cx="436245" cy="271780"/>
          </a:xfrm>
          <a:custGeom>
            <a:avLst/>
            <a:gdLst/>
            <a:ahLst/>
            <a:cxnLst/>
            <a:rect l="l" t="t" r="r" b="b"/>
            <a:pathLst>
              <a:path w="436245" h="271779">
                <a:moveTo>
                  <a:pt x="0" y="271271"/>
                </a:moveTo>
                <a:lnTo>
                  <a:pt x="435864" y="271271"/>
                </a:lnTo>
                <a:lnTo>
                  <a:pt x="435864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93313" y="5401576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1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19221" y="5401576"/>
            <a:ext cx="327660" cy="271780"/>
          </a:xfrm>
          <a:custGeom>
            <a:avLst/>
            <a:gdLst/>
            <a:ahLst/>
            <a:cxnLst/>
            <a:rect l="l" t="t" r="r" b="b"/>
            <a:pathLst>
              <a:path w="327660" h="271779">
                <a:moveTo>
                  <a:pt x="0" y="271271"/>
                </a:moveTo>
                <a:lnTo>
                  <a:pt x="327660" y="271271"/>
                </a:lnTo>
                <a:lnTo>
                  <a:pt x="327660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2789" y="5401576"/>
            <a:ext cx="0" cy="271780"/>
          </a:xfrm>
          <a:custGeom>
            <a:avLst/>
            <a:gdLst/>
            <a:ahLst/>
            <a:cxnLst/>
            <a:rect l="l" t="t" r="r" b="b"/>
            <a:pathLst>
              <a:path w="0" h="271779">
                <a:moveTo>
                  <a:pt x="0" y="0"/>
                </a:moveTo>
                <a:lnTo>
                  <a:pt x="0" y="271271"/>
                </a:lnTo>
              </a:path>
            </a:pathLst>
          </a:custGeom>
          <a:ln w="5181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98696" y="5401576"/>
            <a:ext cx="841375" cy="271780"/>
          </a:xfrm>
          <a:custGeom>
            <a:avLst/>
            <a:gdLst/>
            <a:ahLst/>
            <a:cxnLst/>
            <a:rect l="l" t="t" r="r" b="b"/>
            <a:pathLst>
              <a:path w="841375" h="271779">
                <a:moveTo>
                  <a:pt x="0" y="271271"/>
                </a:moveTo>
                <a:lnTo>
                  <a:pt x="841248" y="271271"/>
                </a:lnTo>
                <a:lnTo>
                  <a:pt x="841248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39945" y="5401576"/>
            <a:ext cx="416559" cy="271780"/>
          </a:xfrm>
          <a:custGeom>
            <a:avLst/>
            <a:gdLst/>
            <a:ahLst/>
            <a:cxnLst/>
            <a:rect l="l" t="t" r="r" b="b"/>
            <a:pathLst>
              <a:path w="416560" h="271779">
                <a:moveTo>
                  <a:pt x="0" y="271271"/>
                </a:moveTo>
                <a:lnTo>
                  <a:pt x="416051" y="271271"/>
                </a:lnTo>
                <a:lnTo>
                  <a:pt x="416051" y="0"/>
                </a:lnTo>
                <a:lnTo>
                  <a:pt x="0" y="0"/>
                </a:lnTo>
                <a:lnTo>
                  <a:pt x="0" y="2712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Il </a:t>
            </a:r>
            <a:r>
              <a:rPr dirty="0" spc="-5"/>
              <a:t>Partenone </a:t>
            </a:r>
            <a:r>
              <a:rPr dirty="0"/>
              <a:t>è sicuramente il monumento </a:t>
            </a:r>
            <a:r>
              <a:rPr dirty="0" spc="5"/>
              <a:t>più  </a:t>
            </a:r>
            <a:r>
              <a:rPr dirty="0" spc="-5"/>
              <a:t>importante dell’Antica </a:t>
            </a:r>
            <a:r>
              <a:rPr dirty="0"/>
              <a:t>Grecia </a:t>
            </a:r>
            <a:r>
              <a:rPr dirty="0" spc="5"/>
              <a:t>ed </a:t>
            </a:r>
            <a:r>
              <a:rPr dirty="0"/>
              <a:t>è </a:t>
            </a:r>
            <a:r>
              <a:rPr dirty="0" spc="5"/>
              <a:t>uno dei più </a:t>
            </a:r>
            <a:r>
              <a:rPr dirty="0"/>
              <a:t>famosi</a:t>
            </a:r>
            <a:r>
              <a:rPr dirty="0" spc="-200"/>
              <a:t> </a:t>
            </a:r>
            <a:r>
              <a:rPr dirty="0"/>
              <a:t>al  mondo. </a:t>
            </a:r>
            <a:r>
              <a:rPr dirty="0" spc="5"/>
              <a:t>Era </a:t>
            </a:r>
            <a:r>
              <a:rPr dirty="0"/>
              <a:t>il </a:t>
            </a:r>
            <a:r>
              <a:rPr dirty="0" spc="5"/>
              <a:t>più </a:t>
            </a:r>
            <a:r>
              <a:rPr dirty="0" spc="-5"/>
              <a:t>sacro </a:t>
            </a:r>
            <a:r>
              <a:rPr dirty="0" spc="5"/>
              <a:t>dei </a:t>
            </a:r>
            <a:r>
              <a:rPr dirty="0"/>
              <a:t>monumenti </a:t>
            </a:r>
            <a:r>
              <a:rPr dirty="0" spc="-5"/>
              <a:t>cittadini, </a:t>
            </a:r>
            <a:r>
              <a:rPr dirty="0" spc="5"/>
              <a:t>ed era  </a:t>
            </a:r>
            <a:r>
              <a:rPr dirty="0"/>
              <a:t>celebre già</a:t>
            </a:r>
            <a:r>
              <a:rPr dirty="0" spc="-60"/>
              <a:t> </a:t>
            </a:r>
            <a:r>
              <a:rPr dirty="0" spc="-5"/>
              <a:t>nell’antichità</a:t>
            </a:r>
          </a:p>
          <a:p>
            <a:pPr marL="12700">
              <a:lnSpc>
                <a:spcPts val="1795"/>
              </a:lnSpc>
            </a:pPr>
            <a:r>
              <a:rPr dirty="0" spc="5"/>
              <a:t>come </a:t>
            </a:r>
            <a:r>
              <a:rPr dirty="0" spc="-5"/>
              <a:t>capolavoro assoluto dell’architettura</a:t>
            </a:r>
            <a:r>
              <a:rPr dirty="0" spc="-105"/>
              <a:t> </a:t>
            </a:r>
            <a:r>
              <a:rPr dirty="0"/>
              <a:t>greca.</a:t>
            </a:r>
          </a:p>
          <a:p>
            <a:pPr marL="241300" indent="-228600">
              <a:lnSpc>
                <a:spcPts val="1939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Il Partnenone sorge</a:t>
            </a:r>
            <a:r>
              <a:rPr dirty="0" spc="-65"/>
              <a:t> </a:t>
            </a:r>
            <a:r>
              <a:rPr dirty="0" spc="-5"/>
              <a:t>nell’area</a:t>
            </a:r>
          </a:p>
          <a:p>
            <a:pPr marL="12700" marR="81915">
              <a:lnSpc>
                <a:spcPts val="1839"/>
              </a:lnSpc>
              <a:spcBef>
                <a:spcPts val="125"/>
              </a:spcBef>
            </a:pPr>
            <a:r>
              <a:rPr dirty="0" spc="-5"/>
              <a:t>meridionale dell’Acropoli, </a:t>
            </a:r>
            <a:r>
              <a:rPr dirty="0" spc="5"/>
              <a:t>nel cuore </a:t>
            </a:r>
            <a:r>
              <a:rPr dirty="0"/>
              <a:t>della città </a:t>
            </a:r>
            <a:r>
              <a:rPr dirty="0" spc="5"/>
              <a:t>di</a:t>
            </a:r>
            <a:r>
              <a:rPr dirty="0" spc="-175"/>
              <a:t> </a:t>
            </a:r>
            <a:r>
              <a:rPr dirty="0"/>
              <a:t>Atene,  in </a:t>
            </a:r>
            <a:r>
              <a:rPr dirty="0" spc="5"/>
              <a:t>cima </a:t>
            </a:r>
            <a:r>
              <a:rPr dirty="0"/>
              <a:t>ad </a:t>
            </a:r>
            <a:r>
              <a:rPr dirty="0" spc="5"/>
              <a:t>una </a:t>
            </a:r>
            <a:r>
              <a:rPr dirty="0" spc="-5"/>
              <a:t>collina </a:t>
            </a:r>
            <a:r>
              <a:rPr dirty="0"/>
              <a:t>alta </a:t>
            </a:r>
            <a:r>
              <a:rPr dirty="0" spc="5"/>
              <a:t>156 </a:t>
            </a:r>
            <a:r>
              <a:rPr dirty="0"/>
              <a:t>metri e </a:t>
            </a:r>
            <a:r>
              <a:rPr dirty="0" spc="-5"/>
              <a:t>visibile </a:t>
            </a:r>
            <a:r>
              <a:rPr dirty="0" spc="5"/>
              <a:t>da  </a:t>
            </a:r>
            <a:r>
              <a:rPr dirty="0"/>
              <a:t>diversi chilometri </a:t>
            </a:r>
            <a:r>
              <a:rPr dirty="0" spc="5"/>
              <a:t>di</a:t>
            </a:r>
            <a:r>
              <a:rPr dirty="0" spc="-100"/>
              <a:t> </a:t>
            </a:r>
            <a:r>
              <a:rPr dirty="0" spc="-5"/>
              <a:t>distanza.</a:t>
            </a: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Il monumento </a:t>
            </a:r>
            <a:r>
              <a:rPr dirty="0" spc="5"/>
              <a:t>era un </a:t>
            </a:r>
            <a:r>
              <a:rPr dirty="0"/>
              <a:t>tempio dedicato alla </a:t>
            </a:r>
            <a:r>
              <a:rPr dirty="0" spc="5"/>
              <a:t>Dea</a:t>
            </a:r>
            <a:r>
              <a:rPr dirty="0" spc="-225"/>
              <a:t> </a:t>
            </a:r>
            <a:r>
              <a:rPr dirty="0"/>
              <a:t>Atena.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2155" y="4935220"/>
            <a:ext cx="17843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5"/>
              </a:lnSpc>
            </a:pPr>
            <a:r>
              <a:rPr dirty="0" sz="1700" spc="5" b="1">
                <a:latin typeface="Bradley Hand ITC"/>
                <a:cs typeface="Bradley Hand ITC"/>
              </a:rPr>
              <a:t>Il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0463" y="4935220"/>
            <a:ext cx="490855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5"/>
              </a:lnSpc>
            </a:pPr>
            <a:r>
              <a:rPr dirty="0" sz="1700" spc="5" b="1">
                <a:latin typeface="Bradley Hand ITC"/>
                <a:cs typeface="Bradley Hand ITC"/>
              </a:rPr>
              <a:t>n</a:t>
            </a:r>
            <a:r>
              <a:rPr dirty="0" sz="1700" spc="5" b="1">
                <a:latin typeface="Bradley Hand ITC"/>
                <a:cs typeface="Bradley Hand ITC"/>
              </a:rPr>
              <a:t>o</a:t>
            </a:r>
            <a:r>
              <a:rPr dirty="0" sz="1700" spc="5" b="1">
                <a:latin typeface="Bradley Hand ITC"/>
                <a:cs typeface="Bradley Hand ITC"/>
              </a:rPr>
              <a:t>m</a:t>
            </a:r>
            <a:r>
              <a:rPr dirty="0" sz="1700" b="1">
                <a:latin typeface="Bradley Hand ITC"/>
                <a:cs typeface="Bradley Hand ITC"/>
              </a:rPr>
              <a:t>e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51152" y="4935220"/>
            <a:ext cx="150495" cy="25272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52069">
              <a:lnSpc>
                <a:spcPts val="1839"/>
              </a:lnSpc>
            </a:pPr>
            <a:r>
              <a:rPr dirty="0" sz="1700" b="1">
                <a:latin typeface="Bradley Hand ITC"/>
                <a:cs typeface="Bradley Hand ITC"/>
              </a:rPr>
              <a:t>“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01266" y="4935220"/>
            <a:ext cx="872490" cy="25272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9"/>
              </a:lnSpc>
            </a:pPr>
            <a:r>
              <a:rPr dirty="0" sz="1700" spc="5" b="1">
                <a:latin typeface="Bradley Hand ITC"/>
                <a:cs typeface="Bradley Hand ITC"/>
              </a:rPr>
              <a:t>Pa</a:t>
            </a:r>
            <a:r>
              <a:rPr dirty="0" sz="1700" spc="-5" b="1">
                <a:latin typeface="Bradley Hand ITC"/>
                <a:cs typeface="Bradley Hand ITC"/>
              </a:rPr>
              <a:t>rte</a:t>
            </a:r>
            <a:r>
              <a:rPr dirty="0" sz="1700" spc="-15" b="1">
                <a:latin typeface="Bradley Hand ITC"/>
                <a:cs typeface="Bradley Hand ITC"/>
              </a:rPr>
              <a:t>n</a:t>
            </a:r>
            <a:r>
              <a:rPr dirty="0" sz="1700" spc="5" b="1">
                <a:latin typeface="Bradley Hand ITC"/>
                <a:cs typeface="Bradley Hand ITC"/>
              </a:rPr>
              <a:t>o</a:t>
            </a:r>
            <a:r>
              <a:rPr dirty="0" sz="1700" spc="-10" b="1">
                <a:latin typeface="Bradley Hand ITC"/>
                <a:cs typeface="Bradley Hand ITC"/>
              </a:rPr>
              <a:t>n</a:t>
            </a:r>
            <a:r>
              <a:rPr dirty="0" sz="1700" b="1">
                <a:latin typeface="Bradley Hand ITC"/>
                <a:cs typeface="Bradley Hand ITC"/>
              </a:rPr>
              <a:t>e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73757" y="4935220"/>
            <a:ext cx="224790" cy="25272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39"/>
              </a:lnSpc>
            </a:pPr>
            <a:r>
              <a:rPr dirty="0" sz="1700" b="1">
                <a:latin typeface="Bradley Hand ITC"/>
                <a:cs typeface="Bradley Hand ITC"/>
              </a:rPr>
              <a:t>”</a:t>
            </a:r>
            <a:r>
              <a:rPr dirty="0" sz="1700" spc="-120" b="1">
                <a:latin typeface="Bradley Hand ITC"/>
                <a:cs typeface="Bradley Hand ITC"/>
              </a:rPr>
              <a:t> </a:t>
            </a:r>
            <a:r>
              <a:rPr dirty="0" sz="1700" spc="10" b="1">
                <a:latin typeface="Bradley Hand ITC"/>
                <a:cs typeface="Bradley Hand ITC"/>
              </a:rPr>
              <a:t>s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22347" y="4896358"/>
            <a:ext cx="2921000" cy="29146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Bradley Hand ITC"/>
                <a:cs typeface="Bradley Hand ITC"/>
              </a:rPr>
              <a:t>i riferisce </a:t>
            </a:r>
            <a:r>
              <a:rPr dirty="0" sz="1700" spc="-5" b="1">
                <a:latin typeface="Bradley Hand ITC"/>
                <a:cs typeface="Bradley Hand ITC"/>
              </a:rPr>
              <a:t>all’epiteto</a:t>
            </a:r>
            <a:r>
              <a:rPr dirty="0" sz="1700" spc="-12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“parthenos”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2155" y="5129529"/>
            <a:ext cx="794385" cy="29146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Bradley Hand ITC"/>
                <a:cs typeface="Bradley Hand ITC"/>
              </a:rPr>
              <a:t>della</a:t>
            </a:r>
            <a:r>
              <a:rPr dirty="0" sz="1700" spc="-114" b="1">
                <a:latin typeface="Bradley Hand ITC"/>
                <a:cs typeface="Bradley Hand ITC"/>
              </a:rPr>
              <a:t> </a:t>
            </a:r>
            <a:r>
              <a:rPr dirty="0" sz="1700" spc="5" b="1">
                <a:latin typeface="Bradley Hand ITC"/>
                <a:cs typeface="Bradley Hand ITC"/>
              </a:rPr>
              <a:t>dea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26413" y="5129529"/>
            <a:ext cx="970915" cy="29146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Bradley Hand ITC"/>
                <a:cs typeface="Bradley Hand ITC"/>
              </a:rPr>
              <a:t>Atena</a:t>
            </a:r>
            <a:r>
              <a:rPr dirty="0" sz="1700" spc="-10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(che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22347" y="5129529"/>
            <a:ext cx="269367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Bradley Hand ITC"/>
                <a:cs typeface="Bradley Hand ITC"/>
              </a:rPr>
              <a:t>indica il </a:t>
            </a:r>
            <a:r>
              <a:rPr dirty="0" sz="1700" spc="5" b="1">
                <a:latin typeface="Bradley Hand ITC"/>
                <a:cs typeface="Bradley Hand ITC"/>
              </a:rPr>
              <a:t>suo </a:t>
            </a:r>
            <a:r>
              <a:rPr dirty="0" sz="1700" spc="-5" b="1">
                <a:latin typeface="Bradley Hand ITC"/>
                <a:cs typeface="Bradley Hand ITC"/>
              </a:rPr>
              <a:t>stato </a:t>
            </a:r>
            <a:r>
              <a:rPr dirty="0" sz="1700" spc="5" b="1">
                <a:latin typeface="Bradley Hand ITC"/>
                <a:cs typeface="Bradley Hand ITC"/>
              </a:rPr>
              <a:t>di </a:t>
            </a:r>
            <a:r>
              <a:rPr dirty="0" sz="1700" b="1">
                <a:latin typeface="Bradley Hand ITC"/>
                <a:cs typeface="Bradley Hand ITC"/>
              </a:rPr>
              <a:t>nubile</a:t>
            </a:r>
            <a:r>
              <a:rPr dirty="0" sz="1700" spc="-195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e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83257" y="5420620"/>
            <a:ext cx="748665" cy="21462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52069">
              <a:lnSpc>
                <a:spcPts val="1685"/>
              </a:lnSpc>
            </a:pPr>
            <a:r>
              <a:rPr dirty="0" sz="1700" b="1">
                <a:latin typeface="Bradley Hand ITC"/>
                <a:cs typeface="Bradley Hand ITC"/>
              </a:rPr>
              <a:t>al</a:t>
            </a:r>
            <a:r>
              <a:rPr dirty="0" sz="1700" spc="-6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mito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2155" y="5362752"/>
            <a:ext cx="4373880" cy="2851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249170" algn="l"/>
              </a:tabLst>
            </a:pPr>
            <a:r>
              <a:rPr dirty="0" sz="1700" b="1">
                <a:latin typeface="Bradley Hand ITC"/>
                <a:cs typeface="Bradley Hand ITC"/>
              </a:rPr>
              <a:t>vergine),</a:t>
            </a:r>
            <a:r>
              <a:rPr dirty="0" sz="1700" spc="-20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nonché	della </a:t>
            </a:r>
            <a:r>
              <a:rPr dirty="0" sz="1700" spc="5" b="1">
                <a:latin typeface="Bradley Hand ITC"/>
                <a:cs typeface="Bradley Hand ITC"/>
              </a:rPr>
              <a:t>sua </a:t>
            </a:r>
            <a:r>
              <a:rPr dirty="0" sz="1700" b="1">
                <a:latin typeface="Bradley Hand ITC"/>
                <a:cs typeface="Bradley Hand ITC"/>
              </a:rPr>
              <a:t>creazione,</a:t>
            </a:r>
            <a:r>
              <a:rPr dirty="0" sz="1700" spc="-140" b="1">
                <a:latin typeface="Bradley Hand ITC"/>
                <a:cs typeface="Bradley Hand ITC"/>
              </a:rPr>
              <a:t> </a:t>
            </a:r>
            <a:r>
              <a:rPr dirty="0" sz="1700" spc="5" b="1">
                <a:latin typeface="Bradley Hand ITC"/>
                <a:cs typeface="Bradley Hand ITC"/>
              </a:rPr>
              <a:t>per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2155" y="5672848"/>
            <a:ext cx="2908300" cy="23367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40"/>
              </a:lnSpc>
            </a:pPr>
            <a:r>
              <a:rPr dirty="0" sz="1700" b="1">
                <a:latin typeface="Bradley Hand ITC"/>
                <a:cs typeface="Bradley Hand ITC"/>
              </a:rPr>
              <a:t>partenogenesi, </a:t>
            </a:r>
            <a:r>
              <a:rPr dirty="0" sz="1700" spc="5" b="1">
                <a:latin typeface="Bradley Hand ITC"/>
                <a:cs typeface="Bradley Hand ITC"/>
              </a:rPr>
              <a:t>dal </a:t>
            </a:r>
            <a:r>
              <a:rPr dirty="0" sz="1700" b="1">
                <a:latin typeface="Bradley Hand ITC"/>
                <a:cs typeface="Bradley Hand ITC"/>
              </a:rPr>
              <a:t>capo </a:t>
            </a:r>
            <a:r>
              <a:rPr dirty="0" sz="1700" spc="5" b="1">
                <a:latin typeface="Bradley Hand ITC"/>
                <a:cs typeface="Bradley Hand ITC"/>
              </a:rPr>
              <a:t>di</a:t>
            </a:r>
            <a:r>
              <a:rPr dirty="0" sz="1700" spc="-185" b="1">
                <a:latin typeface="Bradley Hand ITC"/>
                <a:cs typeface="Bradley Hand ITC"/>
              </a:rPr>
              <a:t> </a:t>
            </a:r>
            <a:r>
              <a:rPr dirty="0" sz="1700" b="1">
                <a:latin typeface="Bradley Hand ITC"/>
                <a:cs typeface="Bradley Hand ITC"/>
              </a:rPr>
              <a:t>Zeus.</a:t>
            </a:r>
            <a:endParaRPr sz="1700">
              <a:latin typeface="Bradley Hand ITC"/>
              <a:cs typeface="Bradley Hand ITC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696956" y="0"/>
            <a:ext cx="1495425" cy="6858000"/>
          </a:xfrm>
          <a:custGeom>
            <a:avLst/>
            <a:gdLst/>
            <a:ahLst/>
            <a:cxnLst/>
            <a:rect l="l" t="t" r="r" b="b"/>
            <a:pathLst>
              <a:path w="1495425" h="6858000">
                <a:moveTo>
                  <a:pt x="0" y="6858000"/>
                </a:moveTo>
                <a:lnTo>
                  <a:pt x="1495044" y="6858000"/>
                </a:lnTo>
                <a:lnTo>
                  <a:pt x="14950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08647" y="342900"/>
            <a:ext cx="5119115" cy="319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850380" y="358140"/>
            <a:ext cx="4845050" cy="2923540"/>
          </a:xfrm>
          <a:custGeom>
            <a:avLst/>
            <a:gdLst/>
            <a:ahLst/>
            <a:cxnLst/>
            <a:rect l="l" t="t" r="r" b="b"/>
            <a:pathLst>
              <a:path w="4845050" h="2923540">
                <a:moveTo>
                  <a:pt x="0" y="2923031"/>
                </a:moveTo>
                <a:lnTo>
                  <a:pt x="4844796" y="2923031"/>
                </a:lnTo>
                <a:lnTo>
                  <a:pt x="4844796" y="0"/>
                </a:lnTo>
                <a:lnTo>
                  <a:pt x="0" y="0"/>
                </a:lnTo>
                <a:lnTo>
                  <a:pt x="0" y="2923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083552" y="582168"/>
            <a:ext cx="4396740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08647" y="3489934"/>
            <a:ext cx="5119115" cy="319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50380" y="3505200"/>
            <a:ext cx="4845050" cy="2924810"/>
          </a:xfrm>
          <a:custGeom>
            <a:avLst/>
            <a:gdLst/>
            <a:ahLst/>
            <a:cxnLst/>
            <a:rect l="l" t="t" r="r" b="b"/>
            <a:pathLst>
              <a:path w="4845050" h="2924810">
                <a:moveTo>
                  <a:pt x="0" y="2924556"/>
                </a:moveTo>
                <a:lnTo>
                  <a:pt x="4844796" y="2924556"/>
                </a:lnTo>
                <a:lnTo>
                  <a:pt x="4844796" y="0"/>
                </a:lnTo>
                <a:lnTo>
                  <a:pt x="0" y="0"/>
                </a:lnTo>
                <a:lnTo>
                  <a:pt x="0" y="2924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083552" y="3707891"/>
            <a:ext cx="4395215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101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10200" y="0"/>
            <a:ext cx="6781800" cy="6858000"/>
          </a:xfrm>
          <a:custGeom>
            <a:avLst/>
            <a:gdLst/>
            <a:ahLst/>
            <a:cxnLst/>
            <a:rect l="l" t="t" r="r" b="b"/>
            <a:pathLst>
              <a:path w="6781800" h="6858000">
                <a:moveTo>
                  <a:pt x="0" y="6858000"/>
                </a:moveTo>
                <a:lnTo>
                  <a:pt x="6781800" y="6858000"/>
                </a:lnTo>
                <a:lnTo>
                  <a:pt x="6781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0" y="685800"/>
            <a:ext cx="5410200" cy="5486400"/>
          </a:xfrm>
          <a:custGeom>
            <a:avLst/>
            <a:gdLst/>
            <a:ahLst/>
            <a:cxnLst/>
            <a:rect l="l" t="t" r="r" b="b"/>
            <a:pathLst>
              <a:path w="5410200" h="5486400">
                <a:moveTo>
                  <a:pt x="0" y="5486400"/>
                </a:moveTo>
                <a:lnTo>
                  <a:pt x="5410200" y="5486400"/>
                </a:lnTo>
                <a:lnTo>
                  <a:pt x="54102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78545" y="1055877"/>
            <a:ext cx="911860" cy="318770"/>
          </a:xfrm>
          <a:custGeom>
            <a:avLst/>
            <a:gdLst/>
            <a:ahLst/>
            <a:cxnLst/>
            <a:rect l="l" t="t" r="r" b="b"/>
            <a:pathLst>
              <a:path w="911859" h="318769">
                <a:moveTo>
                  <a:pt x="0" y="318515"/>
                </a:moveTo>
                <a:lnTo>
                  <a:pt x="911351" y="318515"/>
                </a:lnTo>
                <a:lnTo>
                  <a:pt x="911351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20378" y="1055877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50857" y="1055877"/>
            <a:ext cx="688975" cy="318770"/>
          </a:xfrm>
          <a:custGeom>
            <a:avLst/>
            <a:gdLst/>
            <a:ahLst/>
            <a:cxnLst/>
            <a:rect l="l" t="t" r="r" b="b"/>
            <a:pathLst>
              <a:path w="688975" h="318769">
                <a:moveTo>
                  <a:pt x="0" y="318515"/>
                </a:moveTo>
                <a:lnTo>
                  <a:pt x="688848" y="318515"/>
                </a:lnTo>
                <a:lnTo>
                  <a:pt x="68884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869423" y="1055877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19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5943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66026" y="1330197"/>
            <a:ext cx="1224280" cy="318770"/>
          </a:xfrm>
          <a:custGeom>
            <a:avLst/>
            <a:gdLst/>
            <a:ahLst/>
            <a:cxnLst/>
            <a:rect l="l" t="t" r="r" b="b"/>
            <a:pathLst>
              <a:path w="1224279" h="318769">
                <a:moveTo>
                  <a:pt x="0" y="318515"/>
                </a:moveTo>
                <a:lnTo>
                  <a:pt x="1223772" y="318515"/>
                </a:lnTo>
                <a:lnTo>
                  <a:pt x="122377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320278" y="1330197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19">
                <a:moveTo>
                  <a:pt x="0" y="0"/>
                </a:moveTo>
                <a:lnTo>
                  <a:pt x="0" y="274320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50757" y="1330197"/>
            <a:ext cx="1049020" cy="318770"/>
          </a:xfrm>
          <a:custGeom>
            <a:avLst/>
            <a:gdLst/>
            <a:ahLst/>
            <a:cxnLst/>
            <a:rect l="l" t="t" r="r" b="b"/>
            <a:pathLst>
              <a:path w="1049020" h="318769">
                <a:moveTo>
                  <a:pt x="0" y="318515"/>
                </a:moveTo>
                <a:lnTo>
                  <a:pt x="1048511" y="318515"/>
                </a:lnTo>
                <a:lnTo>
                  <a:pt x="1048511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29750" y="1330197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69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460230" y="1330197"/>
            <a:ext cx="302260" cy="318770"/>
          </a:xfrm>
          <a:custGeom>
            <a:avLst/>
            <a:gdLst/>
            <a:ahLst/>
            <a:cxnLst/>
            <a:rect l="l" t="t" r="r" b="b"/>
            <a:pathLst>
              <a:path w="302259" h="318769">
                <a:moveTo>
                  <a:pt x="0" y="318515"/>
                </a:moveTo>
                <a:lnTo>
                  <a:pt x="301751" y="318515"/>
                </a:lnTo>
                <a:lnTo>
                  <a:pt x="301751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761981" y="1330197"/>
            <a:ext cx="506095" cy="318770"/>
          </a:xfrm>
          <a:custGeom>
            <a:avLst/>
            <a:gdLst/>
            <a:ahLst/>
            <a:cxnLst/>
            <a:rect l="l" t="t" r="r" b="b"/>
            <a:pathLst>
              <a:path w="506095" h="318769">
                <a:moveTo>
                  <a:pt x="0" y="318515"/>
                </a:moveTo>
                <a:lnTo>
                  <a:pt x="505968" y="318515"/>
                </a:lnTo>
                <a:lnTo>
                  <a:pt x="505968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122157" y="1604517"/>
            <a:ext cx="647700" cy="318770"/>
          </a:xfrm>
          <a:custGeom>
            <a:avLst/>
            <a:gdLst/>
            <a:ahLst/>
            <a:cxnLst/>
            <a:rect l="l" t="t" r="r" b="b"/>
            <a:pathLst>
              <a:path w="647700" h="318769">
                <a:moveTo>
                  <a:pt x="0" y="318515"/>
                </a:moveTo>
                <a:lnTo>
                  <a:pt x="647700" y="318515"/>
                </a:lnTo>
                <a:lnTo>
                  <a:pt x="647700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825488" y="735583"/>
            <a:ext cx="3944620" cy="375157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latin typeface="Bradley Hand ITC"/>
                <a:cs typeface="Bradley Hand ITC"/>
              </a:rPr>
              <a:t>Infatti all’interno </a:t>
            </a:r>
            <a:r>
              <a:rPr dirty="0" sz="2000" spc="5" b="1">
                <a:latin typeface="Bradley Hand ITC"/>
                <a:cs typeface="Bradley Hand ITC"/>
              </a:rPr>
              <a:t>del </a:t>
            </a:r>
            <a:r>
              <a:rPr dirty="0" sz="2000" b="1">
                <a:latin typeface="Bradley Hand ITC"/>
                <a:cs typeface="Bradley Hand ITC"/>
              </a:rPr>
              <a:t>Partenone </a:t>
            </a:r>
            <a:r>
              <a:rPr dirty="0" sz="2000" spc="15" b="1">
                <a:latin typeface="Bradley Hand ITC"/>
                <a:cs typeface="Bradley Hand ITC"/>
              </a:rPr>
              <a:t>si  </a:t>
            </a:r>
            <a:r>
              <a:rPr dirty="0" sz="2000" b="1">
                <a:latin typeface="Bradley Hand ITC"/>
                <a:cs typeface="Bradley Hand ITC"/>
              </a:rPr>
              <a:t>trovava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b="1">
                <a:latin typeface="Bradley Hand ITC"/>
                <a:cs typeface="Bradley Hand ITC"/>
              </a:rPr>
              <a:t>colossale statua  dell’Athena </a:t>
            </a:r>
            <a:r>
              <a:rPr dirty="0" sz="2000" spc="-5" b="1">
                <a:latin typeface="Bradley Hand ITC"/>
                <a:cs typeface="Bradley Hand ITC"/>
              </a:rPr>
              <a:t>Parthenos </a:t>
            </a:r>
            <a:r>
              <a:rPr dirty="0" sz="2000" spc="5" b="1">
                <a:latin typeface="Bradley Hand ITC"/>
                <a:cs typeface="Bradley Hand ITC"/>
              </a:rPr>
              <a:t>in piedi,  alta circa </a:t>
            </a:r>
            <a:r>
              <a:rPr dirty="0" sz="2000" b="1">
                <a:latin typeface="Bradley Hand ITC"/>
                <a:cs typeface="Bradley Hand ITC"/>
              </a:rPr>
              <a:t>dodici </a:t>
            </a:r>
            <a:r>
              <a:rPr dirty="0" sz="2000" spc="5" b="1">
                <a:latin typeface="Bradley Hand ITC"/>
                <a:cs typeface="Bradley Hand ITC"/>
              </a:rPr>
              <a:t>metri: per  </a:t>
            </a:r>
            <a:r>
              <a:rPr dirty="0" sz="2000" b="1">
                <a:latin typeface="Bradley Hand ITC"/>
                <a:cs typeface="Bradley Hand ITC"/>
              </a:rPr>
              <a:t>costruirla, furono impiegati  </a:t>
            </a:r>
            <a:r>
              <a:rPr dirty="0" sz="2000" spc="-5" b="1">
                <a:latin typeface="Bradley Hand ITC"/>
                <a:cs typeface="Bradley Hand ITC"/>
              </a:rPr>
              <a:t>quarantaquattro </a:t>
            </a:r>
            <a:r>
              <a:rPr dirty="0" sz="2000" b="1">
                <a:latin typeface="Bradley Hand ITC"/>
                <a:cs typeface="Bradley Hand ITC"/>
              </a:rPr>
              <a:t>talenti d’oro  (circa 1.140 </a:t>
            </a:r>
            <a:r>
              <a:rPr dirty="0" sz="2000" spc="5" b="1">
                <a:latin typeface="Bradley Hand ITC"/>
                <a:cs typeface="Bradley Hand ITC"/>
              </a:rPr>
              <a:t>chili </a:t>
            </a:r>
            <a:r>
              <a:rPr dirty="0" sz="2000" b="1">
                <a:latin typeface="Bradley Hand ITC"/>
                <a:cs typeface="Bradley Hand ITC"/>
              </a:rPr>
              <a:t>d’oro) e costò</a:t>
            </a:r>
            <a:r>
              <a:rPr dirty="0" sz="2000" spc="-17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alla  città settecento </a:t>
            </a:r>
            <a:r>
              <a:rPr dirty="0" sz="2000" spc="5" b="1">
                <a:latin typeface="Bradley Hand ITC"/>
                <a:cs typeface="Bradley Hand ITC"/>
              </a:rPr>
              <a:t>talenti, il prezzo  </a:t>
            </a:r>
            <a:r>
              <a:rPr dirty="0" sz="2000" b="1">
                <a:latin typeface="Bradley Hand ITC"/>
                <a:cs typeface="Bradley Hand ITC"/>
              </a:rPr>
              <a:t>equivalente di </a:t>
            </a:r>
            <a:r>
              <a:rPr dirty="0" sz="2000" spc="5" b="1">
                <a:latin typeface="Bradley Hand ITC"/>
                <a:cs typeface="Bradley Hand ITC"/>
              </a:rPr>
              <a:t>una </a:t>
            </a:r>
            <a:r>
              <a:rPr dirty="0" sz="2000" b="1">
                <a:latin typeface="Bradley Hand ITC"/>
                <a:cs typeface="Bradley Hand ITC"/>
              </a:rPr>
              <a:t>flotta di </a:t>
            </a:r>
            <a:r>
              <a:rPr dirty="0" sz="2000" spc="10" b="1">
                <a:latin typeface="Bradley Hand ITC"/>
                <a:cs typeface="Bradley Hand ITC"/>
              </a:rPr>
              <a:t>230  </a:t>
            </a:r>
            <a:r>
              <a:rPr dirty="0" sz="2000" spc="5" b="1">
                <a:latin typeface="Bradley Hand ITC"/>
                <a:cs typeface="Bradley Hand ITC"/>
              </a:rPr>
              <a:t>navi.</a:t>
            </a:r>
            <a:endParaRPr sz="2000">
              <a:latin typeface="Bradley Hand ITC"/>
              <a:cs typeface="Bradley Hand ITC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latin typeface="Bradley Hand ITC"/>
                <a:cs typeface="Bradley Hand ITC"/>
              </a:rPr>
              <a:t>Tuttavia, </a:t>
            </a:r>
            <a:r>
              <a:rPr dirty="0" sz="2000" spc="5" b="1">
                <a:latin typeface="Bradley Hand ITC"/>
                <a:cs typeface="Bradley Hand ITC"/>
              </a:rPr>
              <a:t>si ritiene</a:t>
            </a:r>
            <a:r>
              <a:rPr dirty="0" sz="2000" spc="-8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che</a:t>
            </a:r>
            <a:endParaRPr sz="2000">
              <a:latin typeface="Bradley Hand ITC"/>
              <a:cs typeface="Bradley Hand ITC"/>
            </a:endParaRPr>
          </a:p>
          <a:p>
            <a:pPr marL="241300" marR="499109">
              <a:lnSpc>
                <a:spcPts val="2160"/>
              </a:lnSpc>
              <a:spcBef>
                <a:spcPts val="150"/>
              </a:spcBef>
            </a:pPr>
            <a:r>
              <a:rPr dirty="0" sz="2000" spc="5" b="1">
                <a:latin typeface="Bradley Hand ITC"/>
                <a:cs typeface="Bradley Hand ITC"/>
              </a:rPr>
              <a:t>il </a:t>
            </a:r>
            <a:r>
              <a:rPr dirty="0" sz="2000" b="1">
                <a:latin typeface="Bradley Hand ITC"/>
                <a:cs typeface="Bradley Hand ITC"/>
              </a:rPr>
              <a:t>Partenone fosse utilizzato  </a:t>
            </a:r>
            <a:r>
              <a:rPr dirty="0" sz="2000" spc="-5" b="1">
                <a:latin typeface="Bradley Hand ITC"/>
                <a:cs typeface="Bradley Hand ITC"/>
              </a:rPr>
              <a:t>principalmente </a:t>
            </a:r>
            <a:r>
              <a:rPr dirty="0" sz="2000" b="1">
                <a:latin typeface="Bradley Hand ITC"/>
                <a:cs typeface="Bradley Hand ITC"/>
              </a:rPr>
              <a:t>come</a:t>
            </a:r>
            <a:r>
              <a:rPr dirty="0" sz="2000" spc="-2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tesoreria.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527" y="990346"/>
            <a:ext cx="4970780" cy="406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/>
              <a:t>Architettura del Partenone </a:t>
            </a:r>
            <a:r>
              <a:rPr dirty="0" sz="2500" spc="-5"/>
              <a:t>e</a:t>
            </a:r>
            <a:r>
              <a:rPr dirty="0" sz="2500" spc="-120"/>
              <a:t> </a:t>
            </a:r>
            <a:r>
              <a:rPr dirty="0" sz="2500"/>
              <a:t>curiosità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0" y="1083563"/>
            <a:ext cx="86995" cy="673735"/>
          </a:xfrm>
          <a:custGeom>
            <a:avLst/>
            <a:gdLst/>
            <a:ahLst/>
            <a:cxnLst/>
            <a:rect l="l" t="t" r="r" b="b"/>
            <a:pathLst>
              <a:path w="86995" h="673735">
                <a:moveTo>
                  <a:pt x="0" y="673608"/>
                </a:moveTo>
                <a:lnTo>
                  <a:pt x="86868" y="673608"/>
                </a:lnTo>
                <a:lnTo>
                  <a:pt x="86868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0020" y="108356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0" y="673608"/>
                </a:moveTo>
                <a:lnTo>
                  <a:pt x="195072" y="673608"/>
                </a:lnTo>
                <a:lnTo>
                  <a:pt x="19507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4463" y="2138172"/>
            <a:ext cx="4975860" cy="0"/>
          </a:xfrm>
          <a:custGeom>
            <a:avLst/>
            <a:gdLst/>
            <a:ahLst/>
            <a:cxnLst/>
            <a:rect l="l" t="t" r="r" b="b"/>
            <a:pathLst>
              <a:path w="4975860" h="0">
                <a:moveTo>
                  <a:pt x="0" y="0"/>
                </a:moveTo>
                <a:lnTo>
                  <a:pt x="4975860" y="0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0755" y="3672585"/>
            <a:ext cx="767080" cy="318770"/>
          </a:xfrm>
          <a:custGeom>
            <a:avLst/>
            <a:gdLst/>
            <a:ahLst/>
            <a:cxnLst/>
            <a:rect l="l" t="t" r="r" b="b"/>
            <a:pathLst>
              <a:path w="767080" h="318770">
                <a:moveTo>
                  <a:pt x="0" y="318515"/>
                </a:moveTo>
                <a:lnTo>
                  <a:pt x="766571" y="318515"/>
                </a:lnTo>
                <a:lnTo>
                  <a:pt x="766571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07769" y="3672585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6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38248" y="3672585"/>
            <a:ext cx="914400" cy="318770"/>
          </a:xfrm>
          <a:custGeom>
            <a:avLst/>
            <a:gdLst/>
            <a:ahLst/>
            <a:cxnLst/>
            <a:rect l="l" t="t" r="r" b="b"/>
            <a:pathLst>
              <a:path w="914400" h="318770">
                <a:moveTo>
                  <a:pt x="0" y="318515"/>
                </a:moveTo>
                <a:lnTo>
                  <a:pt x="914400" y="318515"/>
                </a:lnTo>
                <a:lnTo>
                  <a:pt x="914400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9442" y="2127250"/>
            <a:ext cx="5171440" cy="60515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715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5" b="1">
                <a:latin typeface="Bradley Hand ITC"/>
                <a:cs typeface="Bradley Hand ITC"/>
              </a:rPr>
              <a:t>Il </a:t>
            </a:r>
            <a:r>
              <a:rPr dirty="0" sz="2000" b="1">
                <a:latin typeface="Bradley Hand ITC"/>
                <a:cs typeface="Bradley Hand ITC"/>
              </a:rPr>
              <a:t>Partenone </a:t>
            </a:r>
            <a:r>
              <a:rPr dirty="0" sz="2000" spc="5" b="1">
                <a:latin typeface="Bradley Hand ITC"/>
                <a:cs typeface="Bradley Hand ITC"/>
              </a:rPr>
              <a:t>fu </a:t>
            </a:r>
            <a:r>
              <a:rPr dirty="0" sz="2000" b="1">
                <a:latin typeface="Bradley Hand ITC"/>
                <a:cs typeface="Bradley Hand ITC"/>
              </a:rPr>
              <a:t>costruito </a:t>
            </a:r>
            <a:r>
              <a:rPr dirty="0" sz="2000" spc="5" b="1">
                <a:latin typeface="Bradley Hand ITC"/>
                <a:cs typeface="Bradley Hand ITC"/>
              </a:rPr>
              <a:t>fra la metà del </a:t>
            </a:r>
            <a:r>
              <a:rPr dirty="0" sz="2000" b="1">
                <a:latin typeface="Bradley Hand ITC"/>
                <a:cs typeface="Bradley Hand ITC"/>
              </a:rPr>
              <a:t>V  secolo e </a:t>
            </a:r>
            <a:r>
              <a:rPr dirty="0" sz="2000" spc="5" b="1">
                <a:latin typeface="Bradley Hand ITC"/>
                <a:cs typeface="Bradley Hand ITC"/>
              </a:rPr>
              <a:t>il 432 a.C. </a:t>
            </a:r>
            <a:r>
              <a:rPr dirty="0" sz="2000" b="1">
                <a:latin typeface="Bradley Hand ITC"/>
                <a:cs typeface="Bradley Hand ITC"/>
              </a:rPr>
              <a:t>dagli architetti </a:t>
            </a:r>
            <a:r>
              <a:rPr dirty="0" sz="2000" spc="-5" b="1">
                <a:latin typeface="Bradley Hand ITC"/>
                <a:cs typeface="Bradley Hand ITC"/>
              </a:rPr>
              <a:t>Callicrate</a:t>
            </a:r>
            <a:r>
              <a:rPr dirty="0" sz="2000" spc="-17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755" y="2675585"/>
            <a:ext cx="4732655" cy="3651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Bradley Hand ITC"/>
                <a:cs typeface="Bradley Hand ITC"/>
              </a:rPr>
              <a:t>Ictino, sotto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b="1">
                <a:latin typeface="Bradley Hand ITC"/>
                <a:cs typeface="Bradley Hand ITC"/>
              </a:rPr>
              <a:t>supervisione di </a:t>
            </a:r>
            <a:r>
              <a:rPr dirty="0" sz="2000" spc="5" b="1">
                <a:latin typeface="Bradley Hand ITC"/>
                <a:cs typeface="Bradley Hand ITC"/>
              </a:rPr>
              <a:t>Fidia, </a:t>
            </a:r>
            <a:r>
              <a:rPr dirty="0" sz="2000" b="1">
                <a:latin typeface="Bradley Hand ITC"/>
                <a:cs typeface="Bradley Hand ITC"/>
              </a:rPr>
              <a:t>a </a:t>
            </a:r>
            <a:r>
              <a:rPr dirty="0" sz="2000" spc="5" b="1">
                <a:latin typeface="Bradley Hand ITC"/>
                <a:cs typeface="Bradley Hand ITC"/>
              </a:rPr>
              <a:t>cui</a:t>
            </a:r>
            <a:r>
              <a:rPr dirty="0" sz="2000" spc="-23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fu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442" y="2853664"/>
            <a:ext cx="4744085" cy="83058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latin typeface="Bradley Hand ITC"/>
                <a:cs typeface="Bradley Hand ITC"/>
              </a:rPr>
              <a:t>affidata anche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b="1">
                <a:latin typeface="Bradley Hand ITC"/>
                <a:cs typeface="Bradley Hand ITC"/>
              </a:rPr>
              <a:t>decorazione</a:t>
            </a:r>
            <a:r>
              <a:rPr dirty="0" sz="2000" spc="-12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scultorea.</a:t>
            </a:r>
            <a:endParaRPr sz="2000">
              <a:latin typeface="Bradley Hand ITC"/>
              <a:cs typeface="Bradley Hand ITC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5" b="1">
                <a:latin typeface="Bradley Hand ITC"/>
                <a:cs typeface="Bradley Hand ITC"/>
              </a:rPr>
              <a:t>Il </a:t>
            </a:r>
            <a:r>
              <a:rPr dirty="0" sz="2000" b="1">
                <a:latin typeface="Bradley Hand ITC"/>
                <a:cs typeface="Bradley Hand ITC"/>
              </a:rPr>
              <a:t>Partenone è realizzato completamente</a:t>
            </a:r>
            <a:r>
              <a:rPr dirty="0" sz="2000" spc="-14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in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442" y="3627246"/>
            <a:ext cx="5111115" cy="2378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ts val="2280"/>
              </a:lnSpc>
              <a:spcBef>
                <a:spcPts val="100"/>
              </a:spcBef>
            </a:pPr>
            <a:r>
              <a:rPr dirty="0" sz="2000" b="1">
                <a:latin typeface="Bradley Hand ITC"/>
                <a:cs typeface="Bradley Hand ITC"/>
              </a:rPr>
              <a:t>marmo pentelico e poggia </a:t>
            </a:r>
            <a:r>
              <a:rPr dirty="0" sz="2000" spc="5" b="1">
                <a:latin typeface="Bradley Hand ITC"/>
                <a:cs typeface="Bradley Hand ITC"/>
              </a:rPr>
              <a:t>su </a:t>
            </a:r>
            <a:r>
              <a:rPr dirty="0" sz="2000" b="1">
                <a:latin typeface="Bradley Hand ITC"/>
                <a:cs typeface="Bradley Hand ITC"/>
              </a:rPr>
              <a:t>un basamento</a:t>
            </a:r>
            <a:r>
              <a:rPr dirty="0" sz="2000" spc="-17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di</a:t>
            </a:r>
            <a:endParaRPr sz="2000">
              <a:latin typeface="Bradley Hand ITC"/>
              <a:cs typeface="Bradley Hand ITC"/>
            </a:endParaRPr>
          </a:p>
          <a:p>
            <a:pPr marL="241300">
              <a:lnSpc>
                <a:spcPts val="2280"/>
              </a:lnSpc>
            </a:pPr>
            <a:r>
              <a:rPr dirty="0" sz="2000" b="1">
                <a:latin typeface="Bradley Hand ITC"/>
                <a:cs typeface="Bradley Hand ITC"/>
              </a:rPr>
              <a:t>tre</a:t>
            </a:r>
            <a:r>
              <a:rPr dirty="0" sz="2000" spc="-1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gradini.</a:t>
            </a:r>
            <a:endParaRPr sz="2000">
              <a:latin typeface="Bradley Hand ITC"/>
              <a:cs typeface="Bradley Hand ITC"/>
            </a:endParaRPr>
          </a:p>
          <a:p>
            <a:pPr marL="241300" marR="5080" indent="-228600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5" b="1">
                <a:latin typeface="Bradley Hand ITC"/>
                <a:cs typeface="Bradley Hand ITC"/>
              </a:rPr>
              <a:t>Aveva otto </a:t>
            </a:r>
            <a:r>
              <a:rPr dirty="0" sz="2000" b="1">
                <a:latin typeface="Bradley Hand ITC"/>
                <a:cs typeface="Bradley Hand ITC"/>
              </a:rPr>
              <a:t>colonne doriche nella area frontale  e </a:t>
            </a:r>
            <a:r>
              <a:rPr dirty="0" sz="2000" spc="5" b="1">
                <a:latin typeface="Bradley Hand ITC"/>
                <a:cs typeface="Bradley Hand ITC"/>
              </a:rPr>
              <a:t>17 </a:t>
            </a:r>
            <a:r>
              <a:rPr dirty="0" sz="2000" b="1">
                <a:latin typeface="Bradley Hand ITC"/>
                <a:cs typeface="Bradley Hand ITC"/>
              </a:rPr>
              <a:t>colonne </a:t>
            </a:r>
            <a:r>
              <a:rPr dirty="0" sz="2000" spc="5" b="1">
                <a:latin typeface="Bradley Hand ITC"/>
                <a:cs typeface="Bradley Hand ITC"/>
              </a:rPr>
              <a:t>sui </a:t>
            </a:r>
            <a:r>
              <a:rPr dirty="0" sz="2000" b="1">
                <a:latin typeface="Bradley Hand ITC"/>
                <a:cs typeface="Bradley Hand ITC"/>
              </a:rPr>
              <a:t>lati lunghi, alte </a:t>
            </a:r>
            <a:r>
              <a:rPr dirty="0" sz="2000" spc="5" b="1">
                <a:latin typeface="Bradley Hand ITC"/>
                <a:cs typeface="Bradley Hand ITC"/>
              </a:rPr>
              <a:t>10.43</a:t>
            </a:r>
            <a:r>
              <a:rPr dirty="0" sz="2000" spc="-180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metri,  con un </a:t>
            </a:r>
            <a:r>
              <a:rPr dirty="0" sz="2000" b="1">
                <a:latin typeface="Bradley Hand ITC"/>
                <a:cs typeface="Bradley Hand ITC"/>
              </a:rPr>
              <a:t>diametro di base di 1.905</a:t>
            </a:r>
            <a:r>
              <a:rPr dirty="0" sz="2000" spc="-150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metri.</a:t>
            </a:r>
            <a:endParaRPr sz="2000">
              <a:latin typeface="Bradley Hand ITC"/>
              <a:cs typeface="Bradley Hand ITC"/>
            </a:endParaRPr>
          </a:p>
          <a:p>
            <a:pPr marL="241300">
              <a:lnSpc>
                <a:spcPts val="2010"/>
              </a:lnSpc>
            </a:pPr>
            <a:r>
              <a:rPr dirty="0" sz="2000" b="1">
                <a:latin typeface="Bradley Hand ITC"/>
                <a:cs typeface="Bradley Hand ITC"/>
              </a:rPr>
              <a:t>Complessivamente, </a:t>
            </a:r>
            <a:r>
              <a:rPr dirty="0" sz="2000" spc="5" b="1">
                <a:latin typeface="Bradley Hand ITC"/>
                <a:cs typeface="Bradley Hand ITC"/>
              </a:rPr>
              <a:t>la</a:t>
            </a:r>
            <a:r>
              <a:rPr dirty="0" sz="2000" spc="-5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struttura</a:t>
            </a:r>
            <a:endParaRPr sz="2000">
              <a:latin typeface="Bradley Hand ITC"/>
              <a:cs typeface="Bradley Hand ITC"/>
            </a:endParaRPr>
          </a:p>
          <a:p>
            <a:pPr marL="241300">
              <a:lnSpc>
                <a:spcPts val="2160"/>
              </a:lnSpc>
            </a:pPr>
            <a:r>
              <a:rPr dirty="0" sz="2000" spc="5" b="1">
                <a:latin typeface="Bradley Hand ITC"/>
                <a:cs typeface="Bradley Hand ITC"/>
              </a:rPr>
              <a:t>del </a:t>
            </a:r>
            <a:r>
              <a:rPr dirty="0" sz="2000" b="1">
                <a:latin typeface="Bradley Hand ITC"/>
                <a:cs typeface="Bradley Hand ITC"/>
              </a:rPr>
              <a:t>Partenone e misurava 69,54 x</a:t>
            </a:r>
            <a:r>
              <a:rPr dirty="0" sz="2000" spc="-130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30,87</a:t>
            </a:r>
            <a:endParaRPr sz="2000">
              <a:latin typeface="Bradley Hand ITC"/>
              <a:cs typeface="Bradley Hand ITC"/>
            </a:endParaRPr>
          </a:p>
          <a:p>
            <a:pPr marL="241300">
              <a:lnSpc>
                <a:spcPts val="2280"/>
              </a:lnSpc>
            </a:pPr>
            <a:r>
              <a:rPr dirty="0" sz="2000" spc="5" b="1">
                <a:latin typeface="Bradley Hand ITC"/>
                <a:cs typeface="Bradley Hand ITC"/>
              </a:rPr>
              <a:t>metri.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96956" y="0"/>
            <a:ext cx="1495425" cy="6858000"/>
          </a:xfrm>
          <a:custGeom>
            <a:avLst/>
            <a:gdLst/>
            <a:ahLst/>
            <a:cxnLst/>
            <a:rect l="l" t="t" r="r" b="b"/>
            <a:pathLst>
              <a:path w="1495425" h="6858000">
                <a:moveTo>
                  <a:pt x="0" y="6858000"/>
                </a:moveTo>
                <a:lnTo>
                  <a:pt x="1495044" y="6858000"/>
                </a:lnTo>
                <a:lnTo>
                  <a:pt x="149504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08647" y="342900"/>
            <a:ext cx="5119115" cy="319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50380" y="358140"/>
            <a:ext cx="4845050" cy="2923540"/>
          </a:xfrm>
          <a:custGeom>
            <a:avLst/>
            <a:gdLst/>
            <a:ahLst/>
            <a:cxnLst/>
            <a:rect l="l" t="t" r="r" b="b"/>
            <a:pathLst>
              <a:path w="4845050" h="2923540">
                <a:moveTo>
                  <a:pt x="0" y="2923031"/>
                </a:moveTo>
                <a:lnTo>
                  <a:pt x="4844796" y="2923031"/>
                </a:lnTo>
                <a:lnTo>
                  <a:pt x="4844796" y="0"/>
                </a:lnTo>
                <a:lnTo>
                  <a:pt x="0" y="0"/>
                </a:lnTo>
                <a:lnTo>
                  <a:pt x="0" y="29230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83552" y="582168"/>
            <a:ext cx="4396740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08647" y="3489934"/>
            <a:ext cx="5119115" cy="3198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50380" y="3505200"/>
            <a:ext cx="4845050" cy="2924810"/>
          </a:xfrm>
          <a:custGeom>
            <a:avLst/>
            <a:gdLst/>
            <a:ahLst/>
            <a:cxnLst/>
            <a:rect l="l" t="t" r="r" b="b"/>
            <a:pathLst>
              <a:path w="4845050" h="2924810">
                <a:moveTo>
                  <a:pt x="0" y="2924556"/>
                </a:moveTo>
                <a:lnTo>
                  <a:pt x="4844796" y="2924556"/>
                </a:lnTo>
                <a:lnTo>
                  <a:pt x="4844796" y="0"/>
                </a:lnTo>
                <a:lnTo>
                  <a:pt x="0" y="0"/>
                </a:lnTo>
                <a:lnTo>
                  <a:pt x="0" y="2924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083552" y="3707891"/>
            <a:ext cx="4395215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08447" y="4873752"/>
            <a:ext cx="1790700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6261" y="609068"/>
            <a:ext cx="1960768" cy="36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10555" y="426719"/>
            <a:ext cx="3829050" cy="78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3660" y="464058"/>
            <a:ext cx="54197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Agamograph sull’arte greca</a:t>
            </a:r>
            <a:r>
              <a:rPr dirty="0" sz="2800" spc="-130"/>
              <a:t> </a:t>
            </a:r>
            <a:r>
              <a:rPr dirty="0" sz="2800" spc="-5"/>
              <a:t>classica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0" y="1240536"/>
            <a:ext cx="5640323" cy="4847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9523" y="1240536"/>
            <a:ext cx="5332476" cy="4847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42695"/>
            <a:ext cx="5000625" cy="5397500"/>
          </a:xfrm>
          <a:custGeom>
            <a:avLst/>
            <a:gdLst/>
            <a:ahLst/>
            <a:cxnLst/>
            <a:rect l="l" t="t" r="r" b="b"/>
            <a:pathLst>
              <a:path w="5000625" h="5397500">
                <a:moveTo>
                  <a:pt x="2587771" y="5384800"/>
                </a:moveTo>
                <a:lnTo>
                  <a:pt x="1993551" y="5384800"/>
                </a:lnTo>
                <a:lnTo>
                  <a:pt x="2043953" y="5397500"/>
                </a:lnTo>
                <a:lnTo>
                  <a:pt x="2540349" y="5397500"/>
                </a:lnTo>
                <a:lnTo>
                  <a:pt x="2587771" y="5384800"/>
                </a:lnTo>
                <a:close/>
              </a:path>
              <a:path w="5000625" h="5397500">
                <a:moveTo>
                  <a:pt x="2774959" y="5359400"/>
                </a:moveTo>
                <a:lnTo>
                  <a:pt x="1844048" y="5359400"/>
                </a:lnTo>
                <a:lnTo>
                  <a:pt x="1943426" y="5384800"/>
                </a:lnTo>
                <a:lnTo>
                  <a:pt x="2634950" y="5384800"/>
                </a:lnTo>
                <a:lnTo>
                  <a:pt x="2681880" y="5372100"/>
                </a:lnTo>
                <a:lnTo>
                  <a:pt x="2728552" y="5372100"/>
                </a:lnTo>
                <a:lnTo>
                  <a:pt x="2774959" y="5359400"/>
                </a:lnTo>
                <a:close/>
              </a:path>
              <a:path w="5000625" h="5397500">
                <a:moveTo>
                  <a:pt x="2681880" y="25400"/>
                </a:moveTo>
                <a:lnTo>
                  <a:pt x="1943426" y="25400"/>
                </a:lnTo>
                <a:lnTo>
                  <a:pt x="1893589" y="38100"/>
                </a:lnTo>
                <a:lnTo>
                  <a:pt x="1844048" y="38100"/>
                </a:lnTo>
                <a:lnTo>
                  <a:pt x="1697285" y="76200"/>
                </a:lnTo>
                <a:lnTo>
                  <a:pt x="1649013" y="76200"/>
                </a:lnTo>
                <a:lnTo>
                  <a:pt x="1553495" y="101600"/>
                </a:lnTo>
                <a:lnTo>
                  <a:pt x="1506266" y="127000"/>
                </a:lnTo>
                <a:lnTo>
                  <a:pt x="1366801" y="165100"/>
                </a:lnTo>
                <a:lnTo>
                  <a:pt x="1321082" y="190500"/>
                </a:lnTo>
                <a:lnTo>
                  <a:pt x="1275763" y="203200"/>
                </a:lnTo>
                <a:lnTo>
                  <a:pt x="1230852" y="228600"/>
                </a:lnTo>
                <a:lnTo>
                  <a:pt x="1186357" y="241300"/>
                </a:lnTo>
                <a:lnTo>
                  <a:pt x="1142287" y="266700"/>
                </a:lnTo>
                <a:lnTo>
                  <a:pt x="1098652" y="279400"/>
                </a:lnTo>
                <a:lnTo>
                  <a:pt x="1055458" y="304800"/>
                </a:lnTo>
                <a:lnTo>
                  <a:pt x="928618" y="381000"/>
                </a:lnTo>
                <a:lnTo>
                  <a:pt x="846429" y="431800"/>
                </a:lnTo>
                <a:lnTo>
                  <a:pt x="766215" y="482600"/>
                </a:lnTo>
                <a:lnTo>
                  <a:pt x="688048" y="533400"/>
                </a:lnTo>
                <a:lnTo>
                  <a:pt x="649753" y="571500"/>
                </a:lnTo>
                <a:lnTo>
                  <a:pt x="574783" y="622300"/>
                </a:lnTo>
                <a:lnTo>
                  <a:pt x="538126" y="660400"/>
                </a:lnTo>
                <a:lnTo>
                  <a:pt x="502031" y="685800"/>
                </a:lnTo>
                <a:lnTo>
                  <a:pt x="466509" y="723900"/>
                </a:lnTo>
                <a:lnTo>
                  <a:pt x="431567" y="749300"/>
                </a:lnTo>
                <a:lnTo>
                  <a:pt x="397214" y="787400"/>
                </a:lnTo>
                <a:lnTo>
                  <a:pt x="363458" y="825500"/>
                </a:lnTo>
                <a:lnTo>
                  <a:pt x="330309" y="850900"/>
                </a:lnTo>
                <a:lnTo>
                  <a:pt x="297775" y="889000"/>
                </a:lnTo>
                <a:lnTo>
                  <a:pt x="265864" y="927100"/>
                </a:lnTo>
                <a:lnTo>
                  <a:pt x="234586" y="965200"/>
                </a:lnTo>
                <a:lnTo>
                  <a:pt x="203948" y="1003300"/>
                </a:lnTo>
                <a:lnTo>
                  <a:pt x="173959" y="1041400"/>
                </a:lnTo>
                <a:lnTo>
                  <a:pt x="144629" y="1079500"/>
                </a:lnTo>
                <a:lnTo>
                  <a:pt x="115965" y="1117600"/>
                </a:lnTo>
                <a:lnTo>
                  <a:pt x="87977" y="1155700"/>
                </a:lnTo>
                <a:lnTo>
                  <a:pt x="60672" y="1193800"/>
                </a:lnTo>
                <a:lnTo>
                  <a:pt x="0" y="1295400"/>
                </a:lnTo>
                <a:lnTo>
                  <a:pt x="0" y="4114800"/>
                </a:lnTo>
                <a:lnTo>
                  <a:pt x="60672" y="4216400"/>
                </a:lnTo>
                <a:lnTo>
                  <a:pt x="87977" y="4254500"/>
                </a:lnTo>
                <a:lnTo>
                  <a:pt x="115965" y="4292600"/>
                </a:lnTo>
                <a:lnTo>
                  <a:pt x="144629" y="4330700"/>
                </a:lnTo>
                <a:lnTo>
                  <a:pt x="173959" y="4368800"/>
                </a:lnTo>
                <a:lnTo>
                  <a:pt x="203948" y="4406900"/>
                </a:lnTo>
                <a:lnTo>
                  <a:pt x="234586" y="4445000"/>
                </a:lnTo>
                <a:lnTo>
                  <a:pt x="265864" y="4483100"/>
                </a:lnTo>
                <a:lnTo>
                  <a:pt x="297775" y="4521200"/>
                </a:lnTo>
                <a:lnTo>
                  <a:pt x="330309" y="4546600"/>
                </a:lnTo>
                <a:lnTo>
                  <a:pt x="363458" y="4584700"/>
                </a:lnTo>
                <a:lnTo>
                  <a:pt x="397214" y="4622800"/>
                </a:lnTo>
                <a:lnTo>
                  <a:pt x="431567" y="4648200"/>
                </a:lnTo>
                <a:lnTo>
                  <a:pt x="466509" y="4686300"/>
                </a:lnTo>
                <a:lnTo>
                  <a:pt x="502031" y="4724400"/>
                </a:lnTo>
                <a:lnTo>
                  <a:pt x="538126" y="4749800"/>
                </a:lnTo>
                <a:lnTo>
                  <a:pt x="574783" y="4775200"/>
                </a:lnTo>
                <a:lnTo>
                  <a:pt x="611995" y="4813300"/>
                </a:lnTo>
                <a:lnTo>
                  <a:pt x="688048" y="4864100"/>
                </a:lnTo>
                <a:lnTo>
                  <a:pt x="726872" y="4902200"/>
                </a:lnTo>
                <a:lnTo>
                  <a:pt x="766215" y="4927600"/>
                </a:lnTo>
                <a:lnTo>
                  <a:pt x="846429" y="4978400"/>
                </a:lnTo>
                <a:lnTo>
                  <a:pt x="928618" y="5029200"/>
                </a:lnTo>
                <a:lnTo>
                  <a:pt x="1055458" y="5105400"/>
                </a:lnTo>
                <a:lnTo>
                  <a:pt x="1098652" y="5118100"/>
                </a:lnTo>
                <a:lnTo>
                  <a:pt x="1186357" y="5168900"/>
                </a:lnTo>
                <a:lnTo>
                  <a:pt x="1230852" y="5181600"/>
                </a:lnTo>
                <a:lnTo>
                  <a:pt x="1275763" y="5207000"/>
                </a:lnTo>
                <a:lnTo>
                  <a:pt x="1366801" y="5232400"/>
                </a:lnTo>
                <a:lnTo>
                  <a:pt x="1412910" y="5257800"/>
                </a:lnTo>
                <a:lnTo>
                  <a:pt x="1794811" y="5359400"/>
                </a:lnTo>
                <a:lnTo>
                  <a:pt x="2821095" y="5359400"/>
                </a:lnTo>
                <a:lnTo>
                  <a:pt x="3222922" y="5245100"/>
                </a:lnTo>
                <a:lnTo>
                  <a:pt x="3265950" y="5219700"/>
                </a:lnTo>
                <a:lnTo>
                  <a:pt x="3350948" y="5194300"/>
                </a:lnTo>
                <a:lnTo>
                  <a:pt x="3392904" y="5168900"/>
                </a:lnTo>
                <a:lnTo>
                  <a:pt x="3434489" y="5156200"/>
                </a:lnTo>
                <a:lnTo>
                  <a:pt x="3475695" y="5130800"/>
                </a:lnTo>
                <a:lnTo>
                  <a:pt x="3516515" y="5118100"/>
                </a:lnTo>
                <a:lnTo>
                  <a:pt x="3596970" y="5067300"/>
                </a:lnTo>
                <a:lnTo>
                  <a:pt x="3636590" y="5054600"/>
                </a:lnTo>
                <a:lnTo>
                  <a:pt x="3714580" y="5003800"/>
                </a:lnTo>
                <a:lnTo>
                  <a:pt x="3790855" y="4953000"/>
                </a:lnTo>
                <a:lnTo>
                  <a:pt x="3865359" y="4902200"/>
                </a:lnTo>
                <a:lnTo>
                  <a:pt x="3938034" y="4851400"/>
                </a:lnTo>
                <a:lnTo>
                  <a:pt x="4008823" y="4800600"/>
                </a:lnTo>
                <a:lnTo>
                  <a:pt x="4043492" y="4762500"/>
                </a:lnTo>
                <a:lnTo>
                  <a:pt x="4077669" y="4737100"/>
                </a:lnTo>
                <a:lnTo>
                  <a:pt x="4111345" y="4711700"/>
                </a:lnTo>
                <a:lnTo>
                  <a:pt x="4144515" y="4673600"/>
                </a:lnTo>
                <a:lnTo>
                  <a:pt x="4177170" y="4648200"/>
                </a:lnTo>
                <a:lnTo>
                  <a:pt x="4209303" y="4610100"/>
                </a:lnTo>
                <a:lnTo>
                  <a:pt x="4240908" y="4584700"/>
                </a:lnTo>
                <a:lnTo>
                  <a:pt x="4271978" y="4546600"/>
                </a:lnTo>
                <a:lnTo>
                  <a:pt x="4302504" y="4521200"/>
                </a:lnTo>
                <a:lnTo>
                  <a:pt x="4332480" y="4483100"/>
                </a:lnTo>
                <a:lnTo>
                  <a:pt x="4361899" y="4445000"/>
                </a:lnTo>
                <a:lnTo>
                  <a:pt x="4390754" y="4406900"/>
                </a:lnTo>
                <a:lnTo>
                  <a:pt x="4419038" y="4381500"/>
                </a:lnTo>
                <a:lnTo>
                  <a:pt x="4446742" y="4343400"/>
                </a:lnTo>
                <a:lnTo>
                  <a:pt x="4473861" y="4305300"/>
                </a:lnTo>
                <a:lnTo>
                  <a:pt x="4500388" y="4267200"/>
                </a:lnTo>
                <a:lnTo>
                  <a:pt x="4526314" y="4229100"/>
                </a:lnTo>
                <a:lnTo>
                  <a:pt x="4551633" y="4191000"/>
                </a:lnTo>
                <a:lnTo>
                  <a:pt x="4576338" y="4152900"/>
                </a:lnTo>
                <a:lnTo>
                  <a:pt x="4600421" y="4114800"/>
                </a:lnTo>
                <a:lnTo>
                  <a:pt x="4623876" y="4076700"/>
                </a:lnTo>
                <a:lnTo>
                  <a:pt x="4646695" y="4038600"/>
                </a:lnTo>
                <a:lnTo>
                  <a:pt x="4668871" y="4000500"/>
                </a:lnTo>
                <a:lnTo>
                  <a:pt x="4690397" y="3962400"/>
                </a:lnTo>
                <a:lnTo>
                  <a:pt x="4711266" y="3924300"/>
                </a:lnTo>
                <a:lnTo>
                  <a:pt x="4731471" y="3873500"/>
                </a:lnTo>
                <a:lnTo>
                  <a:pt x="4751005" y="3835400"/>
                </a:lnTo>
                <a:lnTo>
                  <a:pt x="4769859" y="3797300"/>
                </a:lnTo>
                <a:lnTo>
                  <a:pt x="4788028" y="3759200"/>
                </a:lnTo>
                <a:lnTo>
                  <a:pt x="4805505" y="3708400"/>
                </a:lnTo>
                <a:lnTo>
                  <a:pt x="4822281" y="3670300"/>
                </a:lnTo>
                <a:lnTo>
                  <a:pt x="4838350" y="3632200"/>
                </a:lnTo>
                <a:lnTo>
                  <a:pt x="4853705" y="3581400"/>
                </a:lnTo>
                <a:lnTo>
                  <a:pt x="4868339" y="3543300"/>
                </a:lnTo>
                <a:lnTo>
                  <a:pt x="4882244" y="3492500"/>
                </a:lnTo>
                <a:lnTo>
                  <a:pt x="4895413" y="3454400"/>
                </a:lnTo>
                <a:lnTo>
                  <a:pt x="4907840" y="3403600"/>
                </a:lnTo>
                <a:lnTo>
                  <a:pt x="4919516" y="3365500"/>
                </a:lnTo>
                <a:lnTo>
                  <a:pt x="4930436" y="3314700"/>
                </a:lnTo>
                <a:lnTo>
                  <a:pt x="4940591" y="3276600"/>
                </a:lnTo>
                <a:lnTo>
                  <a:pt x="4949975" y="3225799"/>
                </a:lnTo>
                <a:lnTo>
                  <a:pt x="4958580" y="3174999"/>
                </a:lnTo>
                <a:lnTo>
                  <a:pt x="4966400" y="3136899"/>
                </a:lnTo>
                <a:lnTo>
                  <a:pt x="4973427" y="3086099"/>
                </a:lnTo>
                <a:lnTo>
                  <a:pt x="4979653" y="3035299"/>
                </a:lnTo>
                <a:lnTo>
                  <a:pt x="4985073" y="2997199"/>
                </a:lnTo>
                <a:lnTo>
                  <a:pt x="4989679" y="2946399"/>
                </a:lnTo>
                <a:lnTo>
                  <a:pt x="4993463" y="2895599"/>
                </a:lnTo>
                <a:lnTo>
                  <a:pt x="4996419" y="2844800"/>
                </a:lnTo>
                <a:lnTo>
                  <a:pt x="4998539" y="2794000"/>
                </a:lnTo>
                <a:lnTo>
                  <a:pt x="4999816" y="2755900"/>
                </a:lnTo>
                <a:lnTo>
                  <a:pt x="5000244" y="2705100"/>
                </a:lnTo>
                <a:lnTo>
                  <a:pt x="4999816" y="2654300"/>
                </a:lnTo>
                <a:lnTo>
                  <a:pt x="4998539" y="2603500"/>
                </a:lnTo>
                <a:lnTo>
                  <a:pt x="4996419" y="2552700"/>
                </a:lnTo>
                <a:lnTo>
                  <a:pt x="4993463" y="2514600"/>
                </a:lnTo>
                <a:lnTo>
                  <a:pt x="4989679" y="2463800"/>
                </a:lnTo>
                <a:lnTo>
                  <a:pt x="4985073" y="2413000"/>
                </a:lnTo>
                <a:lnTo>
                  <a:pt x="4979653" y="2362200"/>
                </a:lnTo>
                <a:lnTo>
                  <a:pt x="4973427" y="2324100"/>
                </a:lnTo>
                <a:lnTo>
                  <a:pt x="4966400" y="2273300"/>
                </a:lnTo>
                <a:lnTo>
                  <a:pt x="4958580" y="2222500"/>
                </a:lnTo>
                <a:lnTo>
                  <a:pt x="4949975" y="2184400"/>
                </a:lnTo>
                <a:lnTo>
                  <a:pt x="4940591" y="2133600"/>
                </a:lnTo>
                <a:lnTo>
                  <a:pt x="4930436" y="2095500"/>
                </a:lnTo>
                <a:lnTo>
                  <a:pt x="4919516" y="2044700"/>
                </a:lnTo>
                <a:lnTo>
                  <a:pt x="4907840" y="2006600"/>
                </a:lnTo>
                <a:lnTo>
                  <a:pt x="4895413" y="1955800"/>
                </a:lnTo>
                <a:lnTo>
                  <a:pt x="4882244" y="1905000"/>
                </a:lnTo>
                <a:lnTo>
                  <a:pt x="4868339" y="1866900"/>
                </a:lnTo>
                <a:lnTo>
                  <a:pt x="4853705" y="1828800"/>
                </a:lnTo>
                <a:lnTo>
                  <a:pt x="4838350" y="1778000"/>
                </a:lnTo>
                <a:lnTo>
                  <a:pt x="4822281" y="1739900"/>
                </a:lnTo>
                <a:lnTo>
                  <a:pt x="4805505" y="1689100"/>
                </a:lnTo>
                <a:lnTo>
                  <a:pt x="4788028" y="1651000"/>
                </a:lnTo>
                <a:lnTo>
                  <a:pt x="4769859" y="1612900"/>
                </a:lnTo>
                <a:lnTo>
                  <a:pt x="4751005" y="1574800"/>
                </a:lnTo>
                <a:lnTo>
                  <a:pt x="4731471" y="1524000"/>
                </a:lnTo>
                <a:lnTo>
                  <a:pt x="4711266" y="1485900"/>
                </a:lnTo>
                <a:lnTo>
                  <a:pt x="4690397" y="1447800"/>
                </a:lnTo>
                <a:lnTo>
                  <a:pt x="4668871" y="1409700"/>
                </a:lnTo>
                <a:lnTo>
                  <a:pt x="4646695" y="1371600"/>
                </a:lnTo>
                <a:lnTo>
                  <a:pt x="4623876" y="1333500"/>
                </a:lnTo>
                <a:lnTo>
                  <a:pt x="4600421" y="1282700"/>
                </a:lnTo>
                <a:lnTo>
                  <a:pt x="4576338" y="1244600"/>
                </a:lnTo>
                <a:lnTo>
                  <a:pt x="4551633" y="1206500"/>
                </a:lnTo>
                <a:lnTo>
                  <a:pt x="4526314" y="1168400"/>
                </a:lnTo>
                <a:lnTo>
                  <a:pt x="4500388" y="1143000"/>
                </a:lnTo>
                <a:lnTo>
                  <a:pt x="4473861" y="1104900"/>
                </a:lnTo>
                <a:lnTo>
                  <a:pt x="4446742" y="1066800"/>
                </a:lnTo>
                <a:lnTo>
                  <a:pt x="4419038" y="1028700"/>
                </a:lnTo>
                <a:lnTo>
                  <a:pt x="4390754" y="990600"/>
                </a:lnTo>
                <a:lnTo>
                  <a:pt x="4361899" y="965200"/>
                </a:lnTo>
                <a:lnTo>
                  <a:pt x="4332480" y="927100"/>
                </a:lnTo>
                <a:lnTo>
                  <a:pt x="4302504" y="889000"/>
                </a:lnTo>
                <a:lnTo>
                  <a:pt x="4271978" y="863600"/>
                </a:lnTo>
                <a:lnTo>
                  <a:pt x="4240908" y="825500"/>
                </a:lnTo>
                <a:lnTo>
                  <a:pt x="4209303" y="800100"/>
                </a:lnTo>
                <a:lnTo>
                  <a:pt x="4177170" y="762000"/>
                </a:lnTo>
                <a:lnTo>
                  <a:pt x="4144515" y="736600"/>
                </a:lnTo>
                <a:lnTo>
                  <a:pt x="4111345" y="698500"/>
                </a:lnTo>
                <a:lnTo>
                  <a:pt x="4077669" y="673100"/>
                </a:lnTo>
                <a:lnTo>
                  <a:pt x="4043492" y="635000"/>
                </a:lnTo>
                <a:lnTo>
                  <a:pt x="4008823" y="609600"/>
                </a:lnTo>
                <a:lnTo>
                  <a:pt x="3938034" y="558800"/>
                </a:lnTo>
                <a:lnTo>
                  <a:pt x="3865359" y="508000"/>
                </a:lnTo>
                <a:lnTo>
                  <a:pt x="3790855" y="457200"/>
                </a:lnTo>
                <a:lnTo>
                  <a:pt x="3714580" y="406400"/>
                </a:lnTo>
                <a:lnTo>
                  <a:pt x="3636590" y="355600"/>
                </a:lnTo>
                <a:lnTo>
                  <a:pt x="3596970" y="330200"/>
                </a:lnTo>
                <a:lnTo>
                  <a:pt x="3556943" y="317500"/>
                </a:lnTo>
                <a:lnTo>
                  <a:pt x="3475695" y="266700"/>
                </a:lnTo>
                <a:lnTo>
                  <a:pt x="3434489" y="254000"/>
                </a:lnTo>
                <a:lnTo>
                  <a:pt x="3392904" y="228600"/>
                </a:lnTo>
                <a:lnTo>
                  <a:pt x="3308628" y="203200"/>
                </a:lnTo>
                <a:lnTo>
                  <a:pt x="3265950" y="177800"/>
                </a:lnTo>
                <a:lnTo>
                  <a:pt x="3091809" y="127000"/>
                </a:lnTo>
                <a:lnTo>
                  <a:pt x="3047452" y="101600"/>
                </a:lnTo>
                <a:lnTo>
                  <a:pt x="3002781" y="88900"/>
                </a:lnTo>
                <a:lnTo>
                  <a:pt x="2957803" y="88900"/>
                </a:lnTo>
                <a:lnTo>
                  <a:pt x="2821095" y="50800"/>
                </a:lnTo>
                <a:lnTo>
                  <a:pt x="2774959" y="50800"/>
                </a:lnTo>
                <a:lnTo>
                  <a:pt x="2681880" y="25400"/>
                </a:lnTo>
                <a:close/>
              </a:path>
              <a:path w="5000625" h="5397500">
                <a:moveTo>
                  <a:pt x="2587771" y="12700"/>
                </a:moveTo>
                <a:lnTo>
                  <a:pt x="2043953" y="12700"/>
                </a:lnTo>
                <a:lnTo>
                  <a:pt x="1993551" y="25400"/>
                </a:lnTo>
                <a:lnTo>
                  <a:pt x="2634950" y="25400"/>
                </a:lnTo>
                <a:lnTo>
                  <a:pt x="2587771" y="12700"/>
                </a:lnTo>
                <a:close/>
              </a:path>
              <a:path w="5000625" h="5397500">
                <a:moveTo>
                  <a:pt x="2396695" y="0"/>
                </a:moveTo>
                <a:lnTo>
                  <a:pt x="2196746" y="0"/>
                </a:lnTo>
                <a:lnTo>
                  <a:pt x="2145560" y="12700"/>
                </a:lnTo>
                <a:lnTo>
                  <a:pt x="2444804" y="12700"/>
                </a:lnTo>
                <a:lnTo>
                  <a:pt x="2396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16432"/>
            <a:ext cx="4838699" cy="505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64218" y="1342516"/>
            <a:ext cx="1062355" cy="347980"/>
          </a:xfrm>
          <a:custGeom>
            <a:avLst/>
            <a:gdLst/>
            <a:ahLst/>
            <a:cxnLst/>
            <a:rect l="l" t="t" r="r" b="b"/>
            <a:pathLst>
              <a:path w="1062354" h="347980">
                <a:moveTo>
                  <a:pt x="0" y="347472"/>
                </a:moveTo>
                <a:lnTo>
                  <a:pt x="1062227" y="347472"/>
                </a:lnTo>
                <a:lnTo>
                  <a:pt x="1062227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425306" y="1946020"/>
            <a:ext cx="883919" cy="347980"/>
          </a:xfrm>
          <a:custGeom>
            <a:avLst/>
            <a:gdLst/>
            <a:ahLst/>
            <a:cxnLst/>
            <a:rect l="l" t="t" r="r" b="b"/>
            <a:pathLst>
              <a:path w="883920" h="347980">
                <a:moveTo>
                  <a:pt x="0" y="347472"/>
                </a:moveTo>
                <a:lnTo>
                  <a:pt x="883920" y="347472"/>
                </a:lnTo>
                <a:lnTo>
                  <a:pt x="883920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93986" y="3582796"/>
            <a:ext cx="708660" cy="347980"/>
          </a:xfrm>
          <a:custGeom>
            <a:avLst/>
            <a:gdLst/>
            <a:ahLst/>
            <a:cxnLst/>
            <a:rect l="l" t="t" r="r" b="b"/>
            <a:pathLst>
              <a:path w="708659" h="347979">
                <a:moveTo>
                  <a:pt x="0" y="347471"/>
                </a:moveTo>
                <a:lnTo>
                  <a:pt x="708659" y="347471"/>
                </a:lnTo>
                <a:lnTo>
                  <a:pt x="708659" y="0"/>
                </a:lnTo>
                <a:lnTo>
                  <a:pt x="0" y="0"/>
                </a:lnTo>
                <a:lnTo>
                  <a:pt x="0" y="34747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70167" y="1292098"/>
            <a:ext cx="4820285" cy="96393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algn="just" marL="12700" marR="5080">
              <a:lnSpc>
                <a:spcPts val="2380"/>
              </a:lnSpc>
              <a:spcBef>
                <a:spcPts val="390"/>
              </a:spcBef>
            </a:pPr>
            <a:r>
              <a:rPr dirty="0" sz="2200" spc="-5" b="1">
                <a:latin typeface="Bradley Hand ITC"/>
                <a:cs typeface="Bradley Hand ITC"/>
              </a:rPr>
              <a:t>I Greci furono esperti architetti, infatti,  edificarono grandi templi e </a:t>
            </a:r>
            <a:r>
              <a:rPr dirty="0" sz="2200" spc="-10" b="1">
                <a:latin typeface="Bradley Hand ITC"/>
                <a:cs typeface="Bradley Hand ITC"/>
              </a:rPr>
              <a:t>teatri.  </a:t>
            </a:r>
            <a:r>
              <a:rPr dirty="0" sz="2200" spc="-5" b="1">
                <a:latin typeface="Bradley Hand ITC"/>
                <a:cs typeface="Bradley Hand ITC"/>
              </a:rPr>
              <a:t>Furono anche abili scultori ed</a:t>
            </a:r>
            <a:r>
              <a:rPr dirty="0" sz="2200" spc="175" b="1">
                <a:latin typeface="Bradley Hand ITC"/>
                <a:cs typeface="Bradley Hand ITC"/>
              </a:rPr>
              <a:t> </a:t>
            </a:r>
            <a:r>
              <a:rPr dirty="0" sz="2200" spc="-5" b="1">
                <a:latin typeface="Bradley Hand ITC"/>
                <a:cs typeface="Bradley Hand ITC"/>
              </a:rPr>
              <a:t>abbellirono</a:t>
            </a:r>
            <a:endParaRPr sz="2200">
              <a:latin typeface="Bradley Hand ITC"/>
              <a:cs typeface="Bradley Hand IT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0167" y="2197049"/>
            <a:ext cx="481838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latin typeface="Bradley Hand ITC"/>
                <a:cs typeface="Bradley Hand ITC"/>
              </a:rPr>
              <a:t>questi edifici </a:t>
            </a:r>
            <a:r>
              <a:rPr dirty="0" sz="2200" spc="-10" b="1">
                <a:latin typeface="Bradley Hand ITC"/>
                <a:cs typeface="Bradley Hand ITC"/>
              </a:rPr>
              <a:t>con </a:t>
            </a:r>
            <a:r>
              <a:rPr dirty="0" sz="2200" spc="-5" b="1">
                <a:latin typeface="Bradley Hand ITC"/>
                <a:cs typeface="Bradley Hand ITC"/>
              </a:rPr>
              <a:t>bassorilievi, </a:t>
            </a:r>
            <a:r>
              <a:rPr dirty="0" sz="2200" spc="-10" b="1">
                <a:latin typeface="Bradley Hand ITC"/>
                <a:cs typeface="Bradley Hand ITC"/>
              </a:rPr>
              <a:t>statue</a:t>
            </a:r>
            <a:r>
              <a:rPr dirty="0" sz="2200" spc="-245" b="1">
                <a:latin typeface="Bradley Hand ITC"/>
                <a:cs typeface="Bradley Hand ITC"/>
              </a:rPr>
              <a:t> </a:t>
            </a:r>
            <a:r>
              <a:rPr dirty="0" sz="2200" spc="-10" b="1">
                <a:latin typeface="Bradley Hand ITC"/>
                <a:cs typeface="Bradley Hand ITC"/>
              </a:rPr>
              <a:t>di</a:t>
            </a:r>
            <a:endParaRPr sz="2200">
              <a:latin typeface="Bradley Hand ITC"/>
              <a:cs typeface="Bradley Hand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167" y="2404389"/>
            <a:ext cx="4818380" cy="88519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2200" spc="5" b="1">
                <a:latin typeface="Bradley Hand ITC"/>
                <a:cs typeface="Bradley Hand ITC"/>
              </a:rPr>
              <a:t>marmo </a:t>
            </a:r>
            <a:r>
              <a:rPr dirty="0" sz="2200" spc="-5" b="1">
                <a:latin typeface="Bradley Hand ITC"/>
                <a:cs typeface="Bradley Hand ITC"/>
              </a:rPr>
              <a:t>e </a:t>
            </a:r>
            <a:r>
              <a:rPr dirty="0" sz="2200" b="1">
                <a:latin typeface="Bradley Hand ITC"/>
                <a:cs typeface="Bradley Hand ITC"/>
              </a:rPr>
              <a:t>di</a:t>
            </a:r>
            <a:r>
              <a:rPr dirty="0" sz="2200" spc="-40" b="1">
                <a:latin typeface="Bradley Hand ITC"/>
                <a:cs typeface="Bradley Hand ITC"/>
              </a:rPr>
              <a:t> </a:t>
            </a:r>
            <a:r>
              <a:rPr dirty="0" sz="2200" b="1">
                <a:latin typeface="Bradley Hand ITC"/>
                <a:cs typeface="Bradley Hand ITC"/>
              </a:rPr>
              <a:t>bronzo.</a:t>
            </a:r>
            <a:endParaRPr sz="2200">
              <a:latin typeface="Bradley Hand ITC"/>
              <a:cs typeface="Bradley Hand ITC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2200" spc="-5" b="1">
                <a:latin typeface="Bradley Hand ITC"/>
                <a:cs typeface="Bradley Hand ITC"/>
              </a:rPr>
              <a:t>Gli artisti usavano </a:t>
            </a:r>
            <a:r>
              <a:rPr dirty="0" sz="2200" spc="-10" b="1">
                <a:latin typeface="Bradley Hand ITC"/>
                <a:cs typeface="Bradley Hand ITC"/>
              </a:rPr>
              <a:t>soprattutto </a:t>
            </a:r>
            <a:r>
              <a:rPr dirty="0" sz="2200" spc="-5" b="1">
                <a:latin typeface="Bradley Hand ITC"/>
                <a:cs typeface="Bradley Hand ITC"/>
              </a:rPr>
              <a:t>la</a:t>
            </a:r>
            <a:r>
              <a:rPr dirty="0" sz="2200" spc="85" b="1">
                <a:latin typeface="Bradley Hand ITC"/>
                <a:cs typeface="Bradley Hand ITC"/>
              </a:rPr>
              <a:t> </a:t>
            </a:r>
            <a:r>
              <a:rPr dirty="0" sz="2200" spc="-10" b="1">
                <a:latin typeface="Bradley Hand ITC"/>
                <a:cs typeface="Bradley Hand ITC"/>
              </a:rPr>
              <a:t>pietra,</a:t>
            </a:r>
            <a:endParaRPr sz="2200">
              <a:latin typeface="Bradley Hand ITC"/>
              <a:cs typeface="Bradley Hand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0167" y="3231006"/>
            <a:ext cx="4822190" cy="199580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59"/>
              </a:spcBef>
            </a:pPr>
            <a:r>
              <a:rPr dirty="0" sz="2200" spc="-5" b="1">
                <a:latin typeface="Bradley Hand ITC"/>
                <a:cs typeface="Bradley Hand ITC"/>
              </a:rPr>
              <a:t>il marmo e il bronzo. Furono  sicuramente anche ottimi pittori, ma dei  loro dipinti </a:t>
            </a:r>
            <a:r>
              <a:rPr dirty="0" sz="2200" spc="5" b="1">
                <a:latin typeface="Bradley Hand ITC"/>
                <a:cs typeface="Bradley Hand ITC"/>
              </a:rPr>
              <a:t>si </a:t>
            </a:r>
            <a:r>
              <a:rPr dirty="0" sz="2200" spc="-5" b="1">
                <a:latin typeface="Bradley Hand ITC"/>
                <a:cs typeface="Bradley Hand ITC"/>
              </a:rPr>
              <a:t>sono conservasti </a:t>
            </a:r>
            <a:r>
              <a:rPr dirty="0" sz="2200" b="1">
                <a:latin typeface="Bradley Hand ITC"/>
                <a:cs typeface="Bradley Hand ITC"/>
              </a:rPr>
              <a:t>solo  rarissimi</a:t>
            </a:r>
            <a:r>
              <a:rPr dirty="0" sz="2200" spc="-20" b="1">
                <a:latin typeface="Bradley Hand ITC"/>
                <a:cs typeface="Bradley Hand ITC"/>
              </a:rPr>
              <a:t> </a:t>
            </a:r>
            <a:r>
              <a:rPr dirty="0" sz="2200" spc="5" b="1">
                <a:latin typeface="Bradley Hand ITC"/>
                <a:cs typeface="Bradley Hand ITC"/>
              </a:rPr>
              <a:t>esempi.</a:t>
            </a:r>
            <a:endParaRPr sz="2200">
              <a:latin typeface="Bradley Hand ITC"/>
              <a:cs typeface="Bradley Hand ITC"/>
            </a:endParaRPr>
          </a:p>
          <a:p>
            <a:pPr marL="12700">
              <a:lnSpc>
                <a:spcPts val="2510"/>
              </a:lnSpc>
              <a:spcBef>
                <a:spcPts val="730"/>
              </a:spcBef>
            </a:pPr>
            <a:r>
              <a:rPr dirty="0" sz="2200" spc="-5" b="1">
                <a:latin typeface="Bradley Hand ITC"/>
                <a:cs typeface="Bradley Hand ITC"/>
              </a:rPr>
              <a:t>Ci sono rimasti, invece, tantissimi</a:t>
            </a:r>
            <a:r>
              <a:rPr dirty="0" sz="2200" spc="-15" b="1">
                <a:latin typeface="Bradley Hand ITC"/>
                <a:cs typeface="Bradley Hand ITC"/>
              </a:rPr>
              <a:t> </a:t>
            </a:r>
            <a:r>
              <a:rPr dirty="0" sz="2200" spc="-5" b="1">
                <a:latin typeface="Bradley Hand ITC"/>
                <a:cs typeface="Bradley Hand ITC"/>
              </a:rPr>
              <a:t>vasi</a:t>
            </a:r>
            <a:endParaRPr sz="2200">
              <a:latin typeface="Bradley Hand ITC"/>
              <a:cs typeface="Bradley Hand ITC"/>
            </a:endParaRPr>
          </a:p>
          <a:p>
            <a:pPr marL="12700">
              <a:lnSpc>
                <a:spcPts val="2510"/>
              </a:lnSpc>
            </a:pPr>
            <a:r>
              <a:rPr dirty="0" sz="2200" b="1">
                <a:latin typeface="Bradley Hand ITC"/>
                <a:cs typeface="Bradley Hand ITC"/>
              </a:rPr>
              <a:t>dipinti.</a:t>
            </a:r>
            <a:endParaRPr sz="2200">
              <a:latin typeface="Bradley Hand ITC"/>
              <a:cs typeface="Bradley Hand IT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53343" y="0"/>
            <a:ext cx="1333500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961" y="1205560"/>
            <a:ext cx="27317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Periodizzazione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1523"/>
            <a:ext cx="6095926" cy="685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08006" y="2870580"/>
            <a:ext cx="311150" cy="318770"/>
          </a:xfrm>
          <a:custGeom>
            <a:avLst/>
            <a:gdLst/>
            <a:ahLst/>
            <a:cxnLst/>
            <a:rect l="l" t="t" r="r" b="b"/>
            <a:pathLst>
              <a:path w="311150" h="318769">
                <a:moveTo>
                  <a:pt x="0" y="318515"/>
                </a:moveTo>
                <a:lnTo>
                  <a:pt x="310896" y="318515"/>
                </a:lnTo>
                <a:lnTo>
                  <a:pt x="3108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049382" y="2870580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69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79863" y="2870580"/>
            <a:ext cx="843280" cy="318770"/>
          </a:xfrm>
          <a:custGeom>
            <a:avLst/>
            <a:gdLst/>
            <a:ahLst/>
            <a:cxnLst/>
            <a:rect l="l" t="t" r="r" b="b"/>
            <a:pathLst>
              <a:path w="843279" h="318769">
                <a:moveTo>
                  <a:pt x="0" y="318515"/>
                </a:moveTo>
                <a:lnTo>
                  <a:pt x="842772" y="318515"/>
                </a:lnTo>
                <a:lnTo>
                  <a:pt x="84277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952353" y="2870580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69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59435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79251" y="2870580"/>
            <a:ext cx="311150" cy="318770"/>
          </a:xfrm>
          <a:custGeom>
            <a:avLst/>
            <a:gdLst/>
            <a:ahLst/>
            <a:cxnLst/>
            <a:rect l="l" t="t" r="r" b="b"/>
            <a:pathLst>
              <a:path w="311150" h="318769">
                <a:moveTo>
                  <a:pt x="0" y="318515"/>
                </a:moveTo>
                <a:lnTo>
                  <a:pt x="310896" y="318515"/>
                </a:lnTo>
                <a:lnTo>
                  <a:pt x="31089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20627" y="2870580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69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0959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09131" y="3144901"/>
            <a:ext cx="1088390" cy="318770"/>
          </a:xfrm>
          <a:custGeom>
            <a:avLst/>
            <a:gdLst/>
            <a:ahLst/>
            <a:cxnLst/>
            <a:rect l="l" t="t" r="r" b="b"/>
            <a:pathLst>
              <a:path w="1088390" h="318770">
                <a:moveTo>
                  <a:pt x="0" y="318515"/>
                </a:moveTo>
                <a:lnTo>
                  <a:pt x="1088136" y="318515"/>
                </a:lnTo>
                <a:lnTo>
                  <a:pt x="1088136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9270" y="3144901"/>
            <a:ext cx="0" cy="318770"/>
          </a:xfrm>
          <a:custGeom>
            <a:avLst/>
            <a:gdLst/>
            <a:ahLst/>
            <a:cxnLst/>
            <a:rect l="l" t="t" r="r" b="b"/>
            <a:pathLst>
              <a:path w="0" h="318770">
                <a:moveTo>
                  <a:pt x="0" y="0"/>
                </a:moveTo>
                <a:lnTo>
                  <a:pt x="0" y="318515"/>
                </a:lnTo>
              </a:path>
            </a:pathLst>
          </a:custGeom>
          <a:ln w="64007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97192" y="2276348"/>
            <a:ext cx="5104765" cy="303530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latin typeface="Bradley Hand ITC"/>
                <a:cs typeface="Bradley Hand ITC"/>
              </a:rPr>
              <a:t>Le </a:t>
            </a:r>
            <a:r>
              <a:rPr dirty="0" sz="2000" spc="5" b="1">
                <a:latin typeface="Bradley Hand ITC"/>
                <a:cs typeface="Bradley Hand ITC"/>
              </a:rPr>
              <a:t>opere più belle </a:t>
            </a:r>
            <a:r>
              <a:rPr dirty="0" sz="2000" b="1">
                <a:latin typeface="Bradley Hand ITC"/>
                <a:cs typeface="Bradley Hand ITC"/>
              </a:rPr>
              <a:t>e famose furono realizzate  </a:t>
            </a:r>
            <a:r>
              <a:rPr dirty="0" sz="2000" spc="5" b="1">
                <a:latin typeface="Bradley Hand ITC"/>
                <a:cs typeface="Bradley Hand ITC"/>
              </a:rPr>
              <a:t>nei </a:t>
            </a:r>
            <a:r>
              <a:rPr dirty="0" sz="2000" b="1">
                <a:latin typeface="Bradley Hand ITC"/>
                <a:cs typeface="Bradley Hand ITC"/>
              </a:rPr>
              <a:t>periodi di massimo splendore </a:t>
            </a:r>
            <a:r>
              <a:rPr dirty="0" sz="2000" spc="5" b="1">
                <a:latin typeface="Bradley Hand ITC"/>
                <a:cs typeface="Bradley Hand ITC"/>
              </a:rPr>
              <a:t>della </a:t>
            </a:r>
            <a:r>
              <a:rPr dirty="0" sz="2000" b="1">
                <a:latin typeface="Bradley Hand ITC"/>
                <a:cs typeface="Bradley Hand ITC"/>
              </a:rPr>
              <a:t>civiltà  greca, </a:t>
            </a:r>
            <a:r>
              <a:rPr dirty="0" sz="2000" spc="5" b="1">
                <a:latin typeface="Bradley Hand ITC"/>
                <a:cs typeface="Bradley Hand ITC"/>
              </a:rPr>
              <a:t>che sono </a:t>
            </a:r>
            <a:r>
              <a:rPr dirty="0" sz="2000" b="1">
                <a:latin typeface="Bradley Hand ITC"/>
                <a:cs typeface="Bradley Hand ITC"/>
              </a:rPr>
              <a:t>stati chiamati </a:t>
            </a:r>
            <a:r>
              <a:rPr dirty="0" sz="2000" spc="5" b="1">
                <a:latin typeface="Bradley Hand ITC"/>
                <a:cs typeface="Bradley Hand ITC"/>
              </a:rPr>
              <a:t>età </a:t>
            </a:r>
            <a:r>
              <a:rPr dirty="0" sz="2000" b="1">
                <a:latin typeface="Bradley Hand ITC"/>
                <a:cs typeface="Bradley Hand ITC"/>
              </a:rPr>
              <a:t>classica </a:t>
            </a:r>
            <a:r>
              <a:rPr dirty="0" sz="2000" spc="5" b="1">
                <a:latin typeface="Bradley Hand ITC"/>
                <a:cs typeface="Bradley Hand ITC"/>
              </a:rPr>
              <a:t>ed</a:t>
            </a:r>
            <a:r>
              <a:rPr dirty="0" sz="2000" spc="-22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età  </a:t>
            </a:r>
            <a:r>
              <a:rPr dirty="0" sz="2000" b="1">
                <a:latin typeface="Bradley Hand ITC"/>
                <a:cs typeface="Bradley Hand ITC"/>
              </a:rPr>
              <a:t>ellenistica.</a:t>
            </a:r>
            <a:endParaRPr sz="2000">
              <a:latin typeface="Bradley Hand ITC"/>
              <a:cs typeface="Bradley Hand ITC"/>
            </a:endParaRPr>
          </a:p>
          <a:p>
            <a:pPr marL="12700" marR="177165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Convenzionalmente </a:t>
            </a:r>
            <a:r>
              <a:rPr dirty="0" sz="2000" b="1">
                <a:latin typeface="Bradley Hand ITC"/>
                <a:cs typeface="Bradley Hand ITC"/>
              </a:rPr>
              <a:t>l’arte greca viene divisa  </a:t>
            </a:r>
            <a:r>
              <a:rPr dirty="0" sz="2000" spc="5" b="1">
                <a:latin typeface="Bradley Hand ITC"/>
                <a:cs typeface="Bradley Hand ITC"/>
              </a:rPr>
              <a:t>in </a:t>
            </a:r>
            <a:r>
              <a:rPr dirty="0" sz="2000" b="1">
                <a:latin typeface="Bradley Hand ITC"/>
                <a:cs typeface="Bradley Hand ITC"/>
              </a:rPr>
              <a:t>tre</a:t>
            </a:r>
            <a:r>
              <a:rPr dirty="0" sz="2000" spc="-2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periodi:</a:t>
            </a:r>
            <a:endParaRPr sz="2000">
              <a:latin typeface="Bradley Hand ITC"/>
              <a:cs typeface="Bradley Hand ITC"/>
            </a:endParaRPr>
          </a:p>
          <a:p>
            <a:pPr marL="242570" indent="-230504">
              <a:lnSpc>
                <a:spcPct val="100000"/>
              </a:lnSpc>
              <a:spcBef>
                <a:spcPts val="725"/>
              </a:spcBef>
              <a:buSzPct val="95000"/>
              <a:buAutoNum type="arabicParenR"/>
              <a:tabLst>
                <a:tab pos="243204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arcaico </a:t>
            </a:r>
            <a:r>
              <a:rPr dirty="0" sz="2000" spc="5" b="1">
                <a:latin typeface="Bradley Hand ITC"/>
                <a:cs typeface="Bradley Hand ITC"/>
              </a:rPr>
              <a:t>(dal VII sec. a.C. al VI sec.</a:t>
            </a:r>
            <a:r>
              <a:rPr dirty="0" sz="2000" spc="-2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a.C.)</a:t>
            </a:r>
            <a:endParaRPr sz="2000">
              <a:latin typeface="Bradley Hand ITC"/>
              <a:cs typeface="Bradley Hand ITC"/>
            </a:endParaRPr>
          </a:p>
          <a:p>
            <a:pPr marL="323215" indent="-311150">
              <a:lnSpc>
                <a:spcPct val="100000"/>
              </a:lnSpc>
              <a:spcBef>
                <a:spcPts val="755"/>
              </a:spcBef>
              <a:buSzPct val="95000"/>
              <a:buAutoNum type="arabicParenR"/>
              <a:tabLst>
                <a:tab pos="323850" algn="l"/>
              </a:tabLst>
            </a:pPr>
            <a:r>
              <a:rPr dirty="0" sz="2000" b="1">
                <a:latin typeface="Bradley Hand ITC"/>
                <a:cs typeface="Bradley Hand ITC"/>
              </a:rPr>
              <a:t>classico </a:t>
            </a:r>
            <a:r>
              <a:rPr dirty="0" sz="2000" spc="5" b="1">
                <a:latin typeface="Bradley Hand ITC"/>
                <a:cs typeface="Bradley Hand ITC"/>
              </a:rPr>
              <a:t>(dal </a:t>
            </a:r>
            <a:r>
              <a:rPr dirty="0" sz="2000" b="1">
                <a:latin typeface="Bradley Hand ITC"/>
                <a:cs typeface="Bradley Hand ITC"/>
              </a:rPr>
              <a:t>V </a:t>
            </a:r>
            <a:r>
              <a:rPr dirty="0" sz="2000" spc="5" b="1">
                <a:latin typeface="Bradley Hand ITC"/>
                <a:cs typeface="Bradley Hand ITC"/>
              </a:rPr>
              <a:t>al IV sec.</a:t>
            </a:r>
            <a:r>
              <a:rPr dirty="0" sz="2000" spc="-15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a.C.)</a:t>
            </a:r>
            <a:endParaRPr sz="2000">
              <a:latin typeface="Bradley Hand ITC"/>
              <a:cs typeface="Bradley Hand ITC"/>
            </a:endParaRPr>
          </a:p>
          <a:p>
            <a:pPr marL="262255" indent="-250190">
              <a:lnSpc>
                <a:spcPct val="100000"/>
              </a:lnSpc>
              <a:spcBef>
                <a:spcPts val="770"/>
              </a:spcBef>
              <a:buSzPct val="95000"/>
              <a:buAutoNum type="arabicParenR"/>
              <a:tabLst>
                <a:tab pos="26289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ellenistico </a:t>
            </a:r>
            <a:r>
              <a:rPr dirty="0" sz="2000" spc="5" b="1">
                <a:latin typeface="Bradley Hand ITC"/>
                <a:cs typeface="Bradley Hand ITC"/>
              </a:rPr>
              <a:t>(dal IV al </a:t>
            </a:r>
            <a:r>
              <a:rPr dirty="0" sz="2000" b="1">
                <a:latin typeface="Bradley Hand ITC"/>
                <a:cs typeface="Bradley Hand ITC"/>
              </a:rPr>
              <a:t>I sec.</a:t>
            </a:r>
            <a:r>
              <a:rPr dirty="0" sz="2000" spc="-12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a.C.).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3488" y="0"/>
            <a:ext cx="8668512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756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986" y="1665858"/>
            <a:ext cx="163703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In</a:t>
            </a:r>
            <a:r>
              <a:rPr dirty="0" sz="3200" spc="-75"/>
              <a:t> </a:t>
            </a:r>
            <a:r>
              <a:rPr dirty="0" sz="3200"/>
              <a:t>sintesi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25195" y="880872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 h="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73151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8244" y="2447544"/>
            <a:ext cx="3301365" cy="0"/>
          </a:xfrm>
          <a:custGeom>
            <a:avLst/>
            <a:gdLst/>
            <a:ahLst/>
            <a:cxnLst/>
            <a:rect l="l" t="t" r="r" b="b"/>
            <a:pathLst>
              <a:path w="3301365" h="0">
                <a:moveTo>
                  <a:pt x="0" y="0"/>
                </a:moveTo>
                <a:lnTo>
                  <a:pt x="3300983" y="0"/>
                </a:lnTo>
              </a:path>
            </a:pathLst>
          </a:custGeom>
          <a:ln w="9144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656" y="2447544"/>
            <a:ext cx="3304540" cy="0"/>
          </a:xfrm>
          <a:custGeom>
            <a:avLst/>
            <a:gdLst/>
            <a:ahLst/>
            <a:cxnLst/>
            <a:rect l="l" t="t" r="r" b="b"/>
            <a:pathLst>
              <a:path w="3304540" h="0">
                <a:moveTo>
                  <a:pt x="0" y="0"/>
                </a:moveTo>
                <a:lnTo>
                  <a:pt x="3304158" y="0"/>
                </a:lnTo>
              </a:path>
            </a:pathLst>
          </a:custGeom>
          <a:ln w="12319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4510" y="2727198"/>
            <a:ext cx="736600" cy="318770"/>
          </a:xfrm>
          <a:custGeom>
            <a:avLst/>
            <a:gdLst/>
            <a:ahLst/>
            <a:cxnLst/>
            <a:rect l="l" t="t" r="r" b="b"/>
            <a:pathLst>
              <a:path w="736600" h="318769">
                <a:moveTo>
                  <a:pt x="0" y="318515"/>
                </a:moveTo>
                <a:lnTo>
                  <a:pt x="736092" y="318515"/>
                </a:lnTo>
                <a:lnTo>
                  <a:pt x="736092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01189" y="3678173"/>
            <a:ext cx="815340" cy="318770"/>
          </a:xfrm>
          <a:custGeom>
            <a:avLst/>
            <a:gdLst/>
            <a:ahLst/>
            <a:cxnLst/>
            <a:rect l="l" t="t" r="r" b="b"/>
            <a:pathLst>
              <a:path w="815339" h="318770">
                <a:moveTo>
                  <a:pt x="0" y="318515"/>
                </a:moveTo>
                <a:lnTo>
                  <a:pt x="815339" y="318515"/>
                </a:lnTo>
                <a:lnTo>
                  <a:pt x="815339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87473" y="4901946"/>
            <a:ext cx="1061085" cy="318770"/>
          </a:xfrm>
          <a:custGeom>
            <a:avLst/>
            <a:gdLst/>
            <a:ahLst/>
            <a:cxnLst/>
            <a:rect l="l" t="t" r="r" b="b"/>
            <a:pathLst>
              <a:path w="1061085" h="318770">
                <a:moveTo>
                  <a:pt x="0" y="318515"/>
                </a:moveTo>
                <a:lnTo>
                  <a:pt x="1060703" y="318515"/>
                </a:lnTo>
                <a:lnTo>
                  <a:pt x="1060703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36498" y="2681732"/>
            <a:ext cx="3481070" cy="30549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Periodo arcaico: </a:t>
            </a:r>
            <a:r>
              <a:rPr dirty="0" sz="2000" b="1">
                <a:latin typeface="Bradley Hand ITC"/>
                <a:cs typeface="Bradley Hand ITC"/>
              </a:rPr>
              <a:t>l’essere </a:t>
            </a:r>
            <a:r>
              <a:rPr dirty="0" sz="2000" spc="-5" b="1">
                <a:latin typeface="Bradley Hand ITC"/>
                <a:cs typeface="Bradley Hand ITC"/>
              </a:rPr>
              <a:t>umano  </a:t>
            </a:r>
            <a:r>
              <a:rPr dirty="0" sz="2000" b="1">
                <a:latin typeface="Bradley Hand ITC"/>
                <a:cs typeface="Bradley Hand ITC"/>
              </a:rPr>
              <a:t>è il tema </a:t>
            </a:r>
            <a:r>
              <a:rPr dirty="0" sz="2000" spc="-5" b="1">
                <a:latin typeface="Bradley Hand ITC"/>
                <a:cs typeface="Bradley Hand ITC"/>
              </a:rPr>
              <a:t>preferito da pittori </a:t>
            </a:r>
            <a:r>
              <a:rPr dirty="0" sz="2000" b="1">
                <a:latin typeface="Bradley Hand ITC"/>
                <a:cs typeface="Bradley Hand ITC"/>
              </a:rPr>
              <a:t>e  scultori</a:t>
            </a:r>
            <a:r>
              <a:rPr dirty="0" sz="2000" spc="-3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greci.</a:t>
            </a:r>
            <a:endParaRPr sz="2000">
              <a:latin typeface="Bradley Hand ITC"/>
              <a:cs typeface="Bradley Hand ITC"/>
            </a:endParaRPr>
          </a:p>
          <a:p>
            <a:pPr algn="just" marL="241300" marR="5080" indent="-228600">
              <a:lnSpc>
                <a:spcPct val="9000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Periodo classico: </a:t>
            </a:r>
            <a:r>
              <a:rPr dirty="0" sz="2000" b="1">
                <a:latin typeface="Bradley Hand ITC"/>
                <a:cs typeface="Bradley Hand ITC"/>
              </a:rPr>
              <a:t>in </a:t>
            </a:r>
            <a:r>
              <a:rPr dirty="0" sz="2000" spc="-5" b="1">
                <a:latin typeface="Bradley Hand ITC"/>
                <a:cs typeface="Bradley Hand ITC"/>
              </a:rPr>
              <a:t>tutte </a:t>
            </a:r>
            <a:r>
              <a:rPr dirty="0" sz="2000" b="1">
                <a:latin typeface="Bradley Hand ITC"/>
                <a:cs typeface="Bradley Hand ITC"/>
              </a:rPr>
              <a:t>le  </a:t>
            </a:r>
            <a:r>
              <a:rPr dirty="0" sz="2000" spc="-5" b="1">
                <a:latin typeface="Bradley Hand ITC"/>
                <a:cs typeface="Bradley Hand ITC"/>
              </a:rPr>
              <a:t>arti figurative regnano  l’equilibrio </a:t>
            </a:r>
            <a:r>
              <a:rPr dirty="0" sz="2000" b="1">
                <a:latin typeface="Bradley Hand ITC"/>
                <a:cs typeface="Bradley Hand ITC"/>
              </a:rPr>
              <a:t>e le </a:t>
            </a:r>
            <a:r>
              <a:rPr dirty="0" sz="2000" spc="-5" b="1">
                <a:latin typeface="Bradley Hand ITC"/>
                <a:cs typeface="Bradley Hand ITC"/>
              </a:rPr>
              <a:t>proporzioni  </a:t>
            </a:r>
            <a:r>
              <a:rPr dirty="0" sz="2000" spc="5" b="1">
                <a:latin typeface="Bradley Hand ITC"/>
                <a:cs typeface="Bradley Hand ITC"/>
              </a:rPr>
              <a:t>perfette.</a:t>
            </a:r>
            <a:endParaRPr sz="2000">
              <a:latin typeface="Bradley Hand ITC"/>
              <a:cs typeface="Bradley Hand ITC"/>
            </a:endParaRPr>
          </a:p>
          <a:p>
            <a:pPr algn="just" marL="241300" marR="5080" indent="-228600">
              <a:lnSpc>
                <a:spcPct val="901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latin typeface="Bradley Hand ITC"/>
                <a:cs typeface="Bradley Hand ITC"/>
              </a:rPr>
              <a:t>Periodo ellenistico: </a:t>
            </a:r>
            <a:r>
              <a:rPr dirty="0" sz="2000" spc="-5" b="1">
                <a:latin typeface="Bradley Hand ITC"/>
                <a:cs typeface="Bradley Hand ITC"/>
              </a:rPr>
              <a:t>prevale </a:t>
            </a:r>
            <a:r>
              <a:rPr dirty="0" sz="2000" b="1">
                <a:latin typeface="Bradley Hand ITC"/>
                <a:cs typeface="Bradley Hand ITC"/>
              </a:rPr>
              <a:t>il  </a:t>
            </a:r>
            <a:r>
              <a:rPr dirty="0" sz="2000" spc="-5" b="1">
                <a:latin typeface="Bradley Hand ITC"/>
                <a:cs typeface="Bradley Hand ITC"/>
              </a:rPr>
              <a:t>gusto per </a:t>
            </a:r>
            <a:r>
              <a:rPr dirty="0" sz="2000" spc="-10" b="1">
                <a:latin typeface="Bradley Hand ITC"/>
                <a:cs typeface="Bradley Hand ITC"/>
              </a:rPr>
              <a:t>opere </a:t>
            </a:r>
            <a:r>
              <a:rPr dirty="0" sz="2000" spc="-5" b="1">
                <a:latin typeface="Bradley Hand ITC"/>
                <a:cs typeface="Bradley Hand ITC"/>
              </a:rPr>
              <a:t>grandiose,  spettacolari </a:t>
            </a:r>
            <a:r>
              <a:rPr dirty="0" sz="2000" b="1">
                <a:latin typeface="Bradley Hand ITC"/>
                <a:cs typeface="Bradley Hand ITC"/>
              </a:rPr>
              <a:t>e </a:t>
            </a:r>
            <a:r>
              <a:rPr dirty="0" sz="2000" spc="5" b="1">
                <a:latin typeface="Bradley Hand ITC"/>
                <a:cs typeface="Bradley Hand ITC"/>
              </a:rPr>
              <a:t>molto</a:t>
            </a:r>
            <a:r>
              <a:rPr dirty="0" sz="2000" spc="-6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espressive.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5340" y="0"/>
            <a:ext cx="7566659" cy="6858000"/>
          </a:xfrm>
          <a:custGeom>
            <a:avLst/>
            <a:gdLst/>
            <a:ahLst/>
            <a:cxnLst/>
            <a:rect l="l" t="t" r="r" b="b"/>
            <a:pathLst>
              <a:path w="7566659" h="6858000">
                <a:moveTo>
                  <a:pt x="0" y="6858000"/>
                </a:moveTo>
                <a:lnTo>
                  <a:pt x="7566659" y="6858000"/>
                </a:lnTo>
                <a:lnTo>
                  <a:pt x="756665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7C9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12079" y="594359"/>
            <a:ext cx="6390132" cy="5702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76088" y="640080"/>
            <a:ext cx="6266815" cy="5577840"/>
          </a:xfrm>
          <a:custGeom>
            <a:avLst/>
            <a:gdLst/>
            <a:ahLst/>
            <a:cxnLst/>
            <a:rect l="l" t="t" r="r" b="b"/>
            <a:pathLst>
              <a:path w="6266815" h="5577840">
                <a:moveTo>
                  <a:pt x="0" y="5577840"/>
                </a:moveTo>
                <a:lnTo>
                  <a:pt x="6266688" y="5577840"/>
                </a:lnTo>
                <a:lnTo>
                  <a:pt x="6266688" y="0"/>
                </a:lnTo>
                <a:lnTo>
                  <a:pt x="0" y="0"/>
                </a:lnTo>
                <a:lnTo>
                  <a:pt x="0" y="5577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6088" y="640080"/>
            <a:ext cx="6266815" cy="5577840"/>
          </a:xfrm>
          <a:custGeom>
            <a:avLst/>
            <a:gdLst/>
            <a:ahLst/>
            <a:cxnLst/>
            <a:rect l="l" t="t" r="r" b="b"/>
            <a:pathLst>
              <a:path w="6266815" h="5577840">
                <a:moveTo>
                  <a:pt x="0" y="5577840"/>
                </a:moveTo>
                <a:lnTo>
                  <a:pt x="6266688" y="5577840"/>
                </a:lnTo>
                <a:lnTo>
                  <a:pt x="6266688" y="0"/>
                </a:lnTo>
                <a:lnTo>
                  <a:pt x="0" y="0"/>
                </a:lnTo>
                <a:lnTo>
                  <a:pt x="0" y="5577840"/>
                </a:lnTo>
                <a:close/>
              </a:path>
            </a:pathLst>
          </a:custGeom>
          <a:ln w="9525">
            <a:solidFill>
              <a:srgbClr val="C7C9C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42203" y="804672"/>
            <a:ext cx="5934456" cy="5248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96663" y="2744805"/>
            <a:ext cx="1359235" cy="1391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995043"/>
            <a:ext cx="560959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Il periodo arcaico </a:t>
            </a:r>
            <a:r>
              <a:rPr dirty="0" sz="3200" spc="-5"/>
              <a:t>- </a:t>
            </a:r>
            <a:r>
              <a:rPr dirty="0" sz="3200" spc="5"/>
              <a:t>Qual </a:t>
            </a:r>
            <a:r>
              <a:rPr dirty="0" sz="3200" spc="-5"/>
              <a:t>è </a:t>
            </a:r>
            <a:r>
              <a:rPr dirty="0" sz="3200"/>
              <a:t>lo</a:t>
            </a:r>
            <a:r>
              <a:rPr dirty="0" sz="3200" spc="-160"/>
              <a:t> </a:t>
            </a:r>
            <a:r>
              <a:rPr dirty="0" sz="3200"/>
              <a:t>stile?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15695" y="637031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 h="0">
                <a:moveTo>
                  <a:pt x="0" y="0"/>
                </a:moveTo>
                <a:lnTo>
                  <a:pt x="548640" y="0"/>
                </a:lnTo>
              </a:path>
            </a:pathLst>
          </a:custGeom>
          <a:ln w="73151">
            <a:solidFill>
              <a:srgbClr val="EC7C3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8744" y="2944367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 h="0">
                <a:moveTo>
                  <a:pt x="0" y="0"/>
                </a:moveTo>
                <a:lnTo>
                  <a:pt x="6217920" y="0"/>
                </a:lnTo>
              </a:path>
            </a:pathLst>
          </a:custGeom>
          <a:ln w="18287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33390" y="4315967"/>
            <a:ext cx="629920" cy="318770"/>
          </a:xfrm>
          <a:custGeom>
            <a:avLst/>
            <a:gdLst/>
            <a:ahLst/>
            <a:cxnLst/>
            <a:rect l="l" t="t" r="r" b="b"/>
            <a:pathLst>
              <a:path w="629920" h="318770">
                <a:moveTo>
                  <a:pt x="0" y="318516"/>
                </a:moveTo>
                <a:lnTo>
                  <a:pt x="629412" y="318516"/>
                </a:lnTo>
                <a:lnTo>
                  <a:pt x="629412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79650" y="4864608"/>
            <a:ext cx="1129665" cy="318770"/>
          </a:xfrm>
          <a:custGeom>
            <a:avLst/>
            <a:gdLst/>
            <a:ahLst/>
            <a:cxnLst/>
            <a:rect l="l" t="t" r="r" b="b"/>
            <a:pathLst>
              <a:path w="1129664" h="318770">
                <a:moveTo>
                  <a:pt x="0" y="318515"/>
                </a:moveTo>
                <a:lnTo>
                  <a:pt x="1129284" y="318515"/>
                </a:lnTo>
                <a:lnTo>
                  <a:pt x="1129284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4436" y="3319652"/>
            <a:ext cx="6111240" cy="1831339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latin typeface="Bradley Hand ITC"/>
                <a:cs typeface="Bradley Hand ITC"/>
              </a:rPr>
              <a:t>Nel </a:t>
            </a:r>
            <a:r>
              <a:rPr dirty="0" sz="2000" spc="-5" b="1">
                <a:latin typeface="Bradley Hand ITC"/>
                <a:cs typeface="Bradley Hand ITC"/>
              </a:rPr>
              <a:t>periodo arcaico </a:t>
            </a:r>
            <a:r>
              <a:rPr dirty="0" sz="2000" b="1">
                <a:latin typeface="Bradley Hand ITC"/>
                <a:cs typeface="Bradley Hand ITC"/>
              </a:rPr>
              <a:t>Atene </a:t>
            </a:r>
            <a:r>
              <a:rPr dirty="0" sz="2000" spc="-5" b="1">
                <a:latin typeface="Bradley Hand ITC"/>
                <a:cs typeface="Bradley Hand ITC"/>
              </a:rPr>
              <a:t>non </a:t>
            </a:r>
            <a:r>
              <a:rPr dirty="0" sz="2000" b="1">
                <a:latin typeface="Bradley Hand ITC"/>
                <a:cs typeface="Bradley Hand ITC"/>
              </a:rPr>
              <a:t>è </a:t>
            </a:r>
            <a:r>
              <a:rPr dirty="0" sz="2000" spc="-5" b="1">
                <a:latin typeface="Bradley Hand ITC"/>
                <a:cs typeface="Bradley Hand ITC"/>
              </a:rPr>
              <a:t>più </a:t>
            </a:r>
            <a:r>
              <a:rPr dirty="0" sz="2000" b="1">
                <a:latin typeface="Bradley Hand ITC"/>
                <a:cs typeface="Bradley Hand ITC"/>
              </a:rPr>
              <a:t>il centro della  </a:t>
            </a:r>
            <a:r>
              <a:rPr dirty="0" sz="2000" spc="-5" b="1">
                <a:latin typeface="Bradley Hand ITC"/>
                <a:cs typeface="Bradley Hand ITC"/>
              </a:rPr>
              <a:t>produzione artistica. L’attenzione </a:t>
            </a:r>
            <a:r>
              <a:rPr dirty="0" sz="2000" b="1">
                <a:latin typeface="Bradley Hand ITC"/>
                <a:cs typeface="Bradley Hand ITC"/>
              </a:rPr>
              <a:t>si </a:t>
            </a:r>
            <a:r>
              <a:rPr dirty="0" sz="2000" spc="-5" b="1">
                <a:latin typeface="Bradley Hand ITC"/>
                <a:cs typeface="Bradley Hand ITC"/>
              </a:rPr>
              <a:t>sposta sull’arte  </a:t>
            </a:r>
            <a:r>
              <a:rPr dirty="0" sz="2000" b="1">
                <a:latin typeface="Bradley Hand ITC"/>
                <a:cs typeface="Bradley Hand ITC"/>
              </a:rPr>
              <a:t>prodotta </a:t>
            </a:r>
            <a:r>
              <a:rPr dirty="0" sz="2000" spc="5" b="1">
                <a:latin typeface="Bradley Hand ITC"/>
                <a:cs typeface="Bradley Hand ITC"/>
              </a:rPr>
              <a:t>nelle </a:t>
            </a:r>
            <a:r>
              <a:rPr dirty="0" sz="2000" b="1">
                <a:latin typeface="Bradley Hand ITC"/>
                <a:cs typeface="Bradley Hand ITC"/>
              </a:rPr>
              <a:t>colonie, </a:t>
            </a:r>
            <a:r>
              <a:rPr dirty="0" sz="2000" spc="5" b="1">
                <a:latin typeface="Bradley Hand ITC"/>
                <a:cs typeface="Bradley Hand ITC"/>
              </a:rPr>
              <a:t>in </a:t>
            </a:r>
            <a:r>
              <a:rPr dirty="0" sz="2000" spc="-5" b="1">
                <a:latin typeface="Bradley Hand ITC"/>
                <a:cs typeface="Bradley Hand ITC"/>
              </a:rPr>
              <a:t>particolare </a:t>
            </a:r>
            <a:r>
              <a:rPr dirty="0" sz="2000" b="1">
                <a:latin typeface="Bradley Hand ITC"/>
                <a:cs typeface="Bradley Hand ITC"/>
              </a:rPr>
              <a:t>a </a:t>
            </a:r>
            <a:r>
              <a:rPr dirty="0" sz="2000" spc="5" b="1">
                <a:latin typeface="Bradley Hand ITC"/>
                <a:cs typeface="Bradley Hand ITC"/>
              </a:rPr>
              <a:t>Creta 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spc="-17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Corinto.</a:t>
            </a:r>
            <a:endParaRPr sz="2000">
              <a:latin typeface="Bradley Hand ITC"/>
              <a:cs typeface="Bradley Hand ITC"/>
            </a:endParaRPr>
          </a:p>
          <a:p>
            <a:pPr algn="just" marL="12700" marR="5080">
              <a:lnSpc>
                <a:spcPct val="90100"/>
              </a:lnSpc>
              <a:spcBef>
                <a:spcPts val="975"/>
              </a:spcBef>
            </a:pPr>
            <a:r>
              <a:rPr dirty="0" sz="2000" b="1">
                <a:latin typeface="Bradley Hand ITC"/>
                <a:cs typeface="Bradley Hand ITC"/>
              </a:rPr>
              <a:t>L’architettura è in stile </a:t>
            </a:r>
            <a:r>
              <a:rPr dirty="0" sz="2000" spc="-5" b="1">
                <a:latin typeface="Bradley Hand ITC"/>
                <a:cs typeface="Bradley Hand ITC"/>
              </a:rPr>
              <a:t>dorico, </a:t>
            </a:r>
            <a:r>
              <a:rPr dirty="0" sz="2000" b="1">
                <a:latin typeface="Bradley Hand ITC"/>
                <a:cs typeface="Bradley Hand ITC"/>
              </a:rPr>
              <a:t>le </a:t>
            </a:r>
            <a:r>
              <a:rPr dirty="0" sz="2000" spc="-5" b="1">
                <a:latin typeface="Bradley Hand ITC"/>
                <a:cs typeface="Bradley Hand ITC"/>
              </a:rPr>
              <a:t>statue sono </a:t>
            </a:r>
            <a:r>
              <a:rPr dirty="0" sz="2000" b="1">
                <a:latin typeface="Bradley Hand ITC"/>
                <a:cs typeface="Bradley Hand ITC"/>
              </a:rPr>
              <a:t>rigide negli  </a:t>
            </a:r>
            <a:r>
              <a:rPr dirty="0" sz="2000" spc="-5" b="1">
                <a:latin typeface="Bradley Hand ITC"/>
                <a:cs typeface="Bradley Hand ITC"/>
              </a:rPr>
              <a:t>atteggiamenti </a:t>
            </a:r>
            <a:r>
              <a:rPr dirty="0" sz="2000" b="1">
                <a:latin typeface="Bradley Hand ITC"/>
                <a:cs typeface="Bradley Hand ITC"/>
              </a:rPr>
              <a:t>e nelle </a:t>
            </a:r>
            <a:r>
              <a:rPr dirty="0" sz="2000" spc="-5" b="1">
                <a:latin typeface="Bradley Hand ITC"/>
                <a:cs typeface="Bradley Hand ITC"/>
              </a:rPr>
              <a:t>linee. La pittura vascolare </a:t>
            </a:r>
            <a:r>
              <a:rPr dirty="0" sz="2000" b="1">
                <a:latin typeface="Bradley Hand ITC"/>
                <a:cs typeface="Bradley Hand ITC"/>
              </a:rPr>
              <a:t>(dei  vasi) è </a:t>
            </a:r>
            <a:r>
              <a:rPr dirty="0" sz="2000" spc="5" b="1">
                <a:latin typeface="Bradley Hand ITC"/>
                <a:cs typeface="Bradley Hand ITC"/>
              </a:rPr>
              <a:t>in </a:t>
            </a:r>
            <a:r>
              <a:rPr dirty="0" sz="2000" b="1">
                <a:latin typeface="Bradley Hand ITC"/>
                <a:cs typeface="Bradley Hand ITC"/>
              </a:rPr>
              <a:t>stile</a:t>
            </a:r>
            <a:r>
              <a:rPr dirty="0" sz="2000" spc="-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geometrico.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4007" y="0"/>
            <a:ext cx="450799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874" y="4195547"/>
            <a:ext cx="11263886" cy="2185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4736" y="4218432"/>
            <a:ext cx="11168380" cy="2089785"/>
          </a:xfrm>
          <a:custGeom>
            <a:avLst/>
            <a:gdLst/>
            <a:ahLst/>
            <a:cxnLst/>
            <a:rect l="l" t="t" r="r" b="b"/>
            <a:pathLst>
              <a:path w="11168380" h="2089785">
                <a:moveTo>
                  <a:pt x="0" y="2089404"/>
                </a:moveTo>
                <a:lnTo>
                  <a:pt x="11167872" y="2089404"/>
                </a:lnTo>
                <a:lnTo>
                  <a:pt x="11167872" y="0"/>
                </a:lnTo>
                <a:lnTo>
                  <a:pt x="0" y="0"/>
                </a:lnTo>
                <a:lnTo>
                  <a:pt x="0" y="2089404"/>
                </a:lnTo>
                <a:close/>
              </a:path>
            </a:pathLst>
          </a:custGeom>
          <a:ln w="12700">
            <a:solidFill>
              <a:srgbClr val="DEDE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4382515"/>
            <a:ext cx="27660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Bradley Hand ITC"/>
                <a:cs typeface="Bradley Hand ITC"/>
              </a:rPr>
              <a:t>Il periodo </a:t>
            </a:r>
            <a:r>
              <a:rPr dirty="0" sz="2800" spc="-5" b="1">
                <a:latin typeface="Bradley Hand ITC"/>
                <a:cs typeface="Bradley Hand ITC"/>
              </a:rPr>
              <a:t>classico</a:t>
            </a:r>
            <a:r>
              <a:rPr dirty="0" sz="2800" spc="-90" b="1">
                <a:latin typeface="Bradley Hand ITC"/>
                <a:cs typeface="Bradley Hand ITC"/>
              </a:rPr>
              <a:t> </a:t>
            </a:r>
            <a:r>
              <a:rPr dirty="0" sz="2800" spc="-5" b="1">
                <a:latin typeface="Bradley Hand ITC"/>
                <a:cs typeface="Bradley Hand ITC"/>
              </a:rPr>
              <a:t>-</a:t>
            </a:r>
            <a:endParaRPr sz="2800">
              <a:latin typeface="Bradley Hand ITC"/>
              <a:cs typeface="Bradley Hand IT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766259"/>
            <a:ext cx="2512060" cy="836294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 sz="2800" b="1">
                <a:latin typeface="Bradley Hand ITC"/>
                <a:cs typeface="Bradley Hand ITC"/>
              </a:rPr>
              <a:t>Quali sono le  </a:t>
            </a:r>
            <a:r>
              <a:rPr dirty="0" sz="2800" spc="-5" b="1">
                <a:latin typeface="Bradley Hand ITC"/>
                <a:cs typeface="Bradley Hand ITC"/>
              </a:rPr>
              <a:t>caratteristiche</a:t>
            </a:r>
            <a:r>
              <a:rPr dirty="0" sz="2800" spc="-75" b="1">
                <a:latin typeface="Bradley Hand ITC"/>
                <a:cs typeface="Bradley Hand ITC"/>
              </a:rPr>
              <a:t> </a:t>
            </a:r>
            <a:r>
              <a:rPr dirty="0" sz="2800" spc="-5" b="1">
                <a:latin typeface="Bradley Hand ITC"/>
                <a:cs typeface="Bradley Hand ITC"/>
              </a:rPr>
              <a:t>di</a:t>
            </a:r>
            <a:endParaRPr sz="2800">
              <a:latin typeface="Bradley Hand ITC"/>
              <a:cs typeface="Bradley Hand IT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9639" y="5534964"/>
            <a:ext cx="22218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Bradley Hand ITC"/>
                <a:cs typeface="Bradley Hand ITC"/>
              </a:rPr>
              <a:t>questo</a:t>
            </a:r>
            <a:r>
              <a:rPr dirty="0" sz="2800" spc="-65" b="1">
                <a:latin typeface="Bradley Hand ITC"/>
                <a:cs typeface="Bradley Hand ITC"/>
              </a:rPr>
              <a:t> </a:t>
            </a:r>
            <a:r>
              <a:rPr dirty="0" sz="2800" b="1">
                <a:latin typeface="Bradley Hand ITC"/>
                <a:cs typeface="Bradley Hand ITC"/>
              </a:rPr>
              <a:t>periodo?</a:t>
            </a:r>
            <a:endParaRPr sz="2800">
              <a:latin typeface="Bradley Hand ITC"/>
              <a:cs typeface="Bradley Hand IT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365759"/>
            <a:ext cx="1796795" cy="3639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92040" y="365759"/>
            <a:ext cx="2493264" cy="3639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38159" y="661416"/>
            <a:ext cx="3584448" cy="304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0727" y="4911852"/>
            <a:ext cx="128270" cy="704215"/>
          </a:xfrm>
          <a:custGeom>
            <a:avLst/>
            <a:gdLst/>
            <a:ahLst/>
            <a:cxnLst/>
            <a:rect l="l" t="t" r="r" b="b"/>
            <a:pathLst>
              <a:path w="128270" h="704214">
                <a:moveTo>
                  <a:pt x="0" y="704088"/>
                </a:moveTo>
                <a:lnTo>
                  <a:pt x="128015" y="704088"/>
                </a:lnTo>
                <a:lnTo>
                  <a:pt x="128015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43400" y="4532376"/>
            <a:ext cx="0" cy="1463040"/>
          </a:xfrm>
          <a:custGeom>
            <a:avLst/>
            <a:gdLst/>
            <a:ahLst/>
            <a:cxnLst/>
            <a:rect l="l" t="t" r="r" b="b"/>
            <a:pathLst>
              <a:path w="0" h="1463039">
                <a:moveTo>
                  <a:pt x="0" y="0"/>
                </a:moveTo>
                <a:lnTo>
                  <a:pt x="0" y="1463040"/>
                </a:lnTo>
              </a:path>
            </a:pathLst>
          </a:custGeom>
          <a:ln w="18287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86014" y="4846573"/>
            <a:ext cx="859790" cy="318770"/>
          </a:xfrm>
          <a:custGeom>
            <a:avLst/>
            <a:gdLst/>
            <a:ahLst/>
            <a:cxnLst/>
            <a:rect l="l" t="t" r="r" b="b"/>
            <a:pathLst>
              <a:path w="859790" h="318770">
                <a:moveTo>
                  <a:pt x="0" y="318515"/>
                </a:moveTo>
                <a:lnTo>
                  <a:pt x="859535" y="318515"/>
                </a:lnTo>
                <a:lnTo>
                  <a:pt x="859535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38157" y="5090414"/>
            <a:ext cx="1085215" cy="318770"/>
          </a:xfrm>
          <a:custGeom>
            <a:avLst/>
            <a:gdLst/>
            <a:ahLst/>
            <a:cxnLst/>
            <a:rect l="l" t="t" r="r" b="b"/>
            <a:pathLst>
              <a:path w="1085215" h="318770">
                <a:moveTo>
                  <a:pt x="0" y="318516"/>
                </a:moveTo>
                <a:lnTo>
                  <a:pt x="1085088" y="318516"/>
                </a:lnTo>
                <a:lnTo>
                  <a:pt x="1085088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1006" y="5578106"/>
            <a:ext cx="494030" cy="318770"/>
          </a:xfrm>
          <a:custGeom>
            <a:avLst/>
            <a:gdLst/>
            <a:ahLst/>
            <a:cxnLst/>
            <a:rect l="l" t="t" r="r" b="b"/>
            <a:pathLst>
              <a:path w="494029" h="318770">
                <a:moveTo>
                  <a:pt x="0" y="318516"/>
                </a:moveTo>
                <a:lnTo>
                  <a:pt x="493775" y="318516"/>
                </a:lnTo>
                <a:lnTo>
                  <a:pt x="493775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6584" y="4185665"/>
            <a:ext cx="734885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dirty="0" sz="2000" b="1">
                <a:latin typeface="Bradley Hand ITC"/>
                <a:cs typeface="Bradley Hand ITC"/>
              </a:rPr>
              <a:t>Questo </a:t>
            </a:r>
            <a:r>
              <a:rPr dirty="0" sz="2000" spc="-5" b="1">
                <a:latin typeface="Bradley Hand ITC"/>
                <a:cs typeface="Bradley Hand ITC"/>
              </a:rPr>
              <a:t>periodo </a:t>
            </a:r>
            <a:r>
              <a:rPr dirty="0" sz="2000" b="1">
                <a:latin typeface="Bradley Hand ITC"/>
                <a:cs typeface="Bradley Hand ITC"/>
              </a:rPr>
              <a:t>è </a:t>
            </a:r>
            <a:r>
              <a:rPr dirty="0" sz="2000" spc="-5" b="1">
                <a:latin typeface="Bradley Hand ITC"/>
                <a:cs typeface="Bradley Hand ITC"/>
              </a:rPr>
              <a:t>stato </a:t>
            </a:r>
            <a:r>
              <a:rPr dirty="0" sz="2000" b="1">
                <a:latin typeface="Bradley Hand ITC"/>
                <a:cs typeface="Bradley Hand ITC"/>
              </a:rPr>
              <a:t>definito </a:t>
            </a:r>
            <a:r>
              <a:rPr dirty="0" sz="2000" spc="-5" b="1">
                <a:latin typeface="Bradley Hand ITC"/>
                <a:cs typeface="Bradley Hand ITC"/>
              </a:rPr>
              <a:t>classico </a:t>
            </a:r>
            <a:r>
              <a:rPr dirty="0" sz="2000" spc="-10" b="1">
                <a:latin typeface="Bradley Hand ITC"/>
                <a:cs typeface="Bradley Hand ITC"/>
              </a:rPr>
              <a:t>poiché, </a:t>
            </a:r>
            <a:r>
              <a:rPr dirty="0" sz="2000" b="1">
                <a:latin typeface="Bradley Hand ITC"/>
                <a:cs typeface="Bradley Hand ITC"/>
              </a:rPr>
              <a:t>fin </a:t>
            </a:r>
            <a:r>
              <a:rPr dirty="0" sz="2000" spc="-5" b="1">
                <a:latin typeface="Bradley Hand ITC"/>
                <a:cs typeface="Bradley Hand ITC"/>
              </a:rPr>
              <a:t>dall’antica Roma,</a:t>
            </a:r>
            <a:r>
              <a:rPr dirty="0" sz="2000" spc="11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è</a:t>
            </a:r>
            <a:endParaRPr sz="2000">
              <a:latin typeface="Bradley Hand ITC"/>
              <a:cs typeface="Bradley Hand ITC"/>
            </a:endParaRPr>
          </a:p>
          <a:p>
            <a:pPr>
              <a:lnSpc>
                <a:spcPts val="2160"/>
              </a:lnSpc>
            </a:pPr>
            <a:r>
              <a:rPr dirty="0" sz="2000" spc="5" b="1">
                <a:latin typeface="Bradley Hand ITC"/>
                <a:cs typeface="Bradley Hand ITC"/>
              </a:rPr>
              <a:t>stato </a:t>
            </a:r>
            <a:r>
              <a:rPr dirty="0" sz="2000" b="1">
                <a:latin typeface="Bradley Hand ITC"/>
                <a:cs typeface="Bradley Hand ITC"/>
              </a:rPr>
              <a:t>considerato </a:t>
            </a:r>
            <a:r>
              <a:rPr dirty="0" sz="2000" spc="5" b="1">
                <a:latin typeface="Bradley Hand ITC"/>
                <a:cs typeface="Bradley Hand ITC"/>
              </a:rPr>
              <a:t>come il </a:t>
            </a:r>
            <a:r>
              <a:rPr dirty="0" sz="2000" b="1">
                <a:latin typeface="Bradley Hand ITC"/>
                <a:cs typeface="Bradley Hand ITC"/>
              </a:rPr>
              <a:t>culmine dell’estetica e </a:t>
            </a:r>
            <a:r>
              <a:rPr dirty="0" sz="2000" spc="5" b="1">
                <a:latin typeface="Bradley Hand ITC"/>
                <a:cs typeface="Bradley Hand ITC"/>
              </a:rPr>
              <a:t>della </a:t>
            </a:r>
            <a:r>
              <a:rPr dirty="0" sz="2000" b="1">
                <a:latin typeface="Bradley Hand ITC"/>
                <a:cs typeface="Bradley Hand ITC"/>
              </a:rPr>
              <a:t>cultura</a:t>
            </a:r>
            <a:r>
              <a:rPr dirty="0" sz="2000" spc="-215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greca.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13884" y="4801615"/>
            <a:ext cx="7360284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Bradley Hand ITC"/>
                <a:cs typeface="Bradley Hand ITC"/>
              </a:rPr>
              <a:t>Nel</a:t>
            </a:r>
            <a:r>
              <a:rPr dirty="0" sz="2000" spc="15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periodo</a:t>
            </a:r>
            <a:r>
              <a:rPr dirty="0" sz="2000" spc="15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classico</a:t>
            </a:r>
            <a:r>
              <a:rPr dirty="0" sz="2000" spc="16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le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linee</a:t>
            </a:r>
            <a:r>
              <a:rPr dirty="0" sz="2000" spc="16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sono</a:t>
            </a:r>
            <a:r>
              <a:rPr dirty="0" sz="2000" spc="160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eleganti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snelle,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la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spc="-5" b="1">
                <a:latin typeface="Bradley Hand ITC"/>
                <a:cs typeface="Bradley Hand ITC"/>
              </a:rPr>
              <a:t>scultura</a:t>
            </a:r>
            <a:r>
              <a:rPr dirty="0" sz="2000" spc="165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presta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3884" y="5045455"/>
            <a:ext cx="73615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9720" algn="l"/>
                <a:tab pos="2861310" algn="l"/>
                <a:tab pos="3414395" algn="l"/>
                <a:tab pos="4248150" algn="l"/>
                <a:tab pos="4725035" algn="l"/>
                <a:tab pos="6042025" algn="l"/>
                <a:tab pos="6380480" algn="l"/>
                <a:tab pos="715899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gran</a:t>
            </a:r>
            <a:r>
              <a:rPr dirty="0" sz="2000" spc="5" b="1">
                <a:latin typeface="Bradley Hand ITC"/>
                <a:cs typeface="Bradley Hand ITC"/>
              </a:rPr>
              <a:t>d</a:t>
            </a:r>
            <a:r>
              <a:rPr dirty="0" sz="2000" spc="-5" b="1">
                <a:latin typeface="Bradley Hand ITC"/>
                <a:cs typeface="Bradley Hand ITC"/>
              </a:rPr>
              <a:t>i</a:t>
            </a:r>
            <a:r>
              <a:rPr dirty="0" sz="2000" spc="5" b="1">
                <a:latin typeface="Bradley Hand ITC"/>
                <a:cs typeface="Bradley Hand ITC"/>
              </a:rPr>
              <a:t>s</a:t>
            </a:r>
            <a:r>
              <a:rPr dirty="0" sz="2000" spc="-5" b="1">
                <a:latin typeface="Bradley Hand ITC"/>
                <a:cs typeface="Bradley Hand ITC"/>
              </a:rPr>
              <a:t>s</a:t>
            </a:r>
            <a:r>
              <a:rPr dirty="0" sz="2000" spc="5" b="1">
                <a:latin typeface="Bradley Hand ITC"/>
                <a:cs typeface="Bradley Hand ITC"/>
              </a:rPr>
              <a:t>i</a:t>
            </a:r>
            <a:r>
              <a:rPr dirty="0" sz="2000" spc="-10" b="1">
                <a:latin typeface="Bradley Hand ITC"/>
                <a:cs typeface="Bradley Hand ITC"/>
              </a:rPr>
              <a:t>m</a:t>
            </a:r>
            <a:r>
              <a:rPr dirty="0" sz="2000" b="1">
                <a:latin typeface="Bradley Hand ITC"/>
                <a:cs typeface="Bradley Hand ITC"/>
              </a:rPr>
              <a:t>a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att</a:t>
            </a:r>
            <a:r>
              <a:rPr dirty="0" sz="2000" spc="10" b="1">
                <a:latin typeface="Bradley Hand ITC"/>
                <a:cs typeface="Bradley Hand ITC"/>
              </a:rPr>
              <a:t>e</a:t>
            </a:r>
            <a:r>
              <a:rPr dirty="0" sz="2000" spc="-5" b="1">
                <a:latin typeface="Bradley Hand ITC"/>
                <a:cs typeface="Bradley Hand ITC"/>
              </a:rPr>
              <a:t>nzion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all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studi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dei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partico</a:t>
            </a:r>
            <a:r>
              <a:rPr dirty="0" sz="2000" spc="-10" b="1">
                <a:latin typeface="Bradley Hand ITC"/>
                <a:cs typeface="Bradley Hand ITC"/>
              </a:rPr>
              <a:t>l</a:t>
            </a:r>
            <a:r>
              <a:rPr dirty="0" sz="2000" spc="-5" b="1">
                <a:latin typeface="Bradley Hand ITC"/>
                <a:cs typeface="Bradley Hand ITC"/>
              </a:rPr>
              <a:t>ar</a:t>
            </a:r>
            <a:r>
              <a:rPr dirty="0" sz="2000" spc="5" b="1">
                <a:latin typeface="Bradley Hand ITC"/>
                <a:cs typeface="Bradley Hand ITC"/>
              </a:rPr>
              <a:t>i</a:t>
            </a:r>
            <a:r>
              <a:rPr dirty="0" sz="2000" b="1">
                <a:latin typeface="Bradley Hand ITC"/>
                <a:cs typeface="Bradley Hand ITC"/>
              </a:rPr>
              <a:t>,	</a:t>
            </a:r>
            <a:r>
              <a:rPr dirty="0" sz="2000" b="1">
                <a:latin typeface="Bradley Hand ITC"/>
                <a:cs typeface="Bradley Hand ITC"/>
              </a:rPr>
              <a:t>le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form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si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5950" y="5289296"/>
            <a:ext cx="7348855" cy="36385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270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  <a:tabLst>
                <a:tab pos="1551940" algn="l"/>
                <a:tab pos="1845945" algn="l"/>
                <a:tab pos="2237740" algn="l"/>
                <a:tab pos="4260215" algn="l"/>
                <a:tab pos="4607560" algn="l"/>
                <a:tab pos="5854700" algn="l"/>
              </a:tabLst>
            </a:pPr>
            <a:r>
              <a:rPr dirty="0" sz="2000" spc="-5" b="1">
                <a:latin typeface="Bradley Hand ITC"/>
                <a:cs typeface="Bradley Hand ITC"/>
              </a:rPr>
              <a:t>a</a:t>
            </a:r>
            <a:r>
              <a:rPr dirty="0" sz="2000" spc="5" b="1">
                <a:latin typeface="Bradley Hand ITC"/>
                <a:cs typeface="Bradley Hand ITC"/>
              </a:rPr>
              <a:t>d</a:t>
            </a:r>
            <a:r>
              <a:rPr dirty="0" sz="2000" b="1">
                <a:latin typeface="Bradley Hand ITC"/>
                <a:cs typeface="Bradley Hand ITC"/>
              </a:rPr>
              <a:t>dolcis</a:t>
            </a:r>
            <a:r>
              <a:rPr dirty="0" sz="2000" spc="-5" b="1">
                <a:latin typeface="Bradley Hand ITC"/>
                <a:cs typeface="Bradley Hand ITC"/>
              </a:rPr>
              <a:t>co</a:t>
            </a:r>
            <a:r>
              <a:rPr dirty="0" sz="2000" spc="-15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b="1">
                <a:latin typeface="Bradley Hand ITC"/>
                <a:cs typeface="Bradley Hand ITC"/>
              </a:rPr>
              <a:t>si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a</a:t>
            </a:r>
            <a:r>
              <a:rPr dirty="0" sz="2000" b="1">
                <a:latin typeface="Bradley Hand ITC"/>
                <a:cs typeface="Bradley Hand ITC"/>
              </a:rPr>
              <a:t>m</a:t>
            </a:r>
            <a:r>
              <a:rPr dirty="0" sz="2000" b="1">
                <a:latin typeface="Bradley Hand ITC"/>
                <a:cs typeface="Bradley Hand ITC"/>
              </a:rPr>
              <a:t>mo</a:t>
            </a:r>
            <a:r>
              <a:rPr dirty="0" sz="2000" spc="-15" b="1">
                <a:latin typeface="Bradley Hand ITC"/>
                <a:cs typeface="Bradley Hand ITC"/>
              </a:rPr>
              <a:t>r</a:t>
            </a:r>
            <a:r>
              <a:rPr dirty="0" sz="2000" b="1">
                <a:latin typeface="Bradley Hand ITC"/>
                <a:cs typeface="Bradley Hand ITC"/>
              </a:rPr>
              <a:t>bi</a:t>
            </a:r>
            <a:r>
              <a:rPr dirty="0" sz="2000" b="1">
                <a:latin typeface="Bradley Hand ITC"/>
                <a:cs typeface="Bradley Hand ITC"/>
              </a:rPr>
              <a:t>discon</a:t>
            </a:r>
            <a:r>
              <a:rPr dirty="0" sz="2000" spc="5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.	</a:t>
            </a:r>
            <a:r>
              <a:rPr dirty="0" sz="2000" b="1">
                <a:latin typeface="Bradley Hand ITC"/>
                <a:cs typeface="Bradley Hand ITC"/>
              </a:rPr>
              <a:t>Il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5" b="1">
                <a:latin typeface="Bradley Hand ITC"/>
                <a:cs typeface="Bradley Hand ITC"/>
              </a:rPr>
              <a:t>conten</a:t>
            </a:r>
            <a:r>
              <a:rPr dirty="0" sz="2000" spc="5" b="1">
                <a:latin typeface="Bradley Hand ITC"/>
                <a:cs typeface="Bradley Hand ITC"/>
              </a:rPr>
              <a:t>u</a:t>
            </a:r>
            <a:r>
              <a:rPr dirty="0" sz="2000" spc="-5" b="1">
                <a:latin typeface="Bradley Hand ITC"/>
                <a:cs typeface="Bradley Hand ITC"/>
              </a:rPr>
              <a:t>t</a:t>
            </a:r>
            <a:r>
              <a:rPr dirty="0" sz="2000" b="1">
                <a:latin typeface="Bradley Hand ITC"/>
                <a:cs typeface="Bradley Hand ITC"/>
              </a:rPr>
              <a:t>o</a:t>
            </a:r>
            <a:r>
              <a:rPr dirty="0" sz="2000" b="1">
                <a:latin typeface="Bradley Hand ITC"/>
                <a:cs typeface="Bradley Hand ITC"/>
              </a:rPr>
              <a:t>	</a:t>
            </a:r>
            <a:r>
              <a:rPr dirty="0" sz="2000" spc="-15" b="1">
                <a:latin typeface="Bradley Hand ITC"/>
                <a:cs typeface="Bradley Hand ITC"/>
              </a:rPr>
              <a:t>f</a:t>
            </a:r>
            <a:r>
              <a:rPr dirty="0" sz="2000" spc="-5" b="1">
                <a:latin typeface="Bradley Hand ITC"/>
                <a:cs typeface="Bradley Hand ITC"/>
              </a:rPr>
              <a:t>o</a:t>
            </a:r>
            <a:r>
              <a:rPr dirty="0" sz="2000" spc="5" b="1">
                <a:latin typeface="Bradley Hand ITC"/>
                <a:cs typeface="Bradley Hand ITC"/>
              </a:rPr>
              <a:t>n</a:t>
            </a:r>
            <a:r>
              <a:rPr dirty="0" sz="2000" b="1">
                <a:latin typeface="Bradley Hand ITC"/>
                <a:cs typeface="Bradley Hand ITC"/>
              </a:rPr>
              <a:t>damenta</a:t>
            </a:r>
            <a:r>
              <a:rPr dirty="0" sz="2000" spc="5" b="1">
                <a:latin typeface="Bradley Hand ITC"/>
                <a:cs typeface="Bradley Hand ITC"/>
              </a:rPr>
              <a:t>l</a:t>
            </a:r>
            <a:r>
              <a:rPr dirty="0" sz="2000" b="1">
                <a:latin typeface="Bradley Hand ITC"/>
                <a:cs typeface="Bradley Hand ITC"/>
              </a:rPr>
              <a:t>e</a:t>
            </a:r>
            <a:endParaRPr sz="2000">
              <a:latin typeface="Bradley Hand ITC"/>
              <a:cs typeface="Bradley Hand IT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6584" y="5467908"/>
            <a:ext cx="5427980" cy="76708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15"/>
              </a:spcBef>
            </a:pPr>
            <a:r>
              <a:rPr dirty="0" sz="2000" b="1">
                <a:latin typeface="Bradley Hand ITC"/>
                <a:cs typeface="Bradley Hand ITC"/>
              </a:rPr>
              <a:t>dell’arte di questo periodo è </a:t>
            </a:r>
            <a:r>
              <a:rPr dirty="0" sz="2000" spc="5" b="1">
                <a:latin typeface="Bradley Hand ITC"/>
                <a:cs typeface="Bradley Hand ITC"/>
              </a:rPr>
              <a:t>il</a:t>
            </a:r>
            <a:r>
              <a:rPr dirty="0" sz="2000" spc="-80" b="1">
                <a:latin typeface="Bradley Hand ITC"/>
                <a:cs typeface="Bradley Hand ITC"/>
              </a:rPr>
              <a:t> </a:t>
            </a:r>
            <a:r>
              <a:rPr dirty="0" sz="2000" spc="5" b="1">
                <a:latin typeface="Bradley Hand ITC"/>
                <a:cs typeface="Bradley Hand ITC"/>
              </a:rPr>
              <a:t>mito.</a:t>
            </a:r>
            <a:endParaRPr sz="2000">
              <a:latin typeface="Bradley Hand ITC"/>
              <a:cs typeface="Bradley Hand ITC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r>
              <a:rPr dirty="0" sz="2000" b="1">
                <a:latin typeface="Bradley Hand ITC"/>
                <a:cs typeface="Bradley Hand ITC"/>
              </a:rPr>
              <a:t>Inizia </a:t>
            </a:r>
            <a:r>
              <a:rPr dirty="0" sz="2000" spc="5" b="1">
                <a:latin typeface="Bradley Hand ITC"/>
                <a:cs typeface="Bradley Hand ITC"/>
              </a:rPr>
              <a:t>la </a:t>
            </a:r>
            <a:r>
              <a:rPr dirty="0" sz="2000" spc="-5" b="1">
                <a:latin typeface="Bradley Hand ITC"/>
                <a:cs typeface="Bradley Hand ITC"/>
              </a:rPr>
              <a:t>decorazione </a:t>
            </a:r>
            <a:r>
              <a:rPr dirty="0" sz="2000" spc="5" b="1">
                <a:latin typeface="Bradley Hand ITC"/>
                <a:cs typeface="Bradley Hand ITC"/>
              </a:rPr>
              <a:t>delle </a:t>
            </a:r>
            <a:r>
              <a:rPr dirty="0" sz="2000" b="1">
                <a:latin typeface="Bradley Hand ITC"/>
                <a:cs typeface="Bradley Hand ITC"/>
              </a:rPr>
              <a:t>ceramiche a figure</a:t>
            </a:r>
            <a:r>
              <a:rPr dirty="0" sz="2000" spc="-90" b="1">
                <a:latin typeface="Bradley Hand ITC"/>
                <a:cs typeface="Bradley Hand ITC"/>
              </a:rPr>
              <a:t> </a:t>
            </a:r>
            <a:r>
              <a:rPr dirty="0" sz="2000" b="1">
                <a:latin typeface="Bradley Hand ITC"/>
                <a:cs typeface="Bradley Hand ITC"/>
              </a:rPr>
              <a:t>rosse.</a:t>
            </a:r>
            <a:endParaRPr sz="2000">
              <a:latin typeface="Bradley Hand ITC"/>
              <a:cs typeface="Bradley Hand I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4572000"/>
            <a:ext cx="7058025" cy="1964689"/>
          </a:xfrm>
          <a:prstGeom prst="rect">
            <a:avLst/>
          </a:prstGeom>
          <a:solidFill>
            <a:srgbClr val="815447">
              <a:alpha val="94900"/>
            </a:srgbClr>
          </a:solidFill>
        </p:spPr>
        <p:txBody>
          <a:bodyPr wrap="square" lIns="0" tIns="383540" rIns="0" bIns="0" rtlCol="0" vert="horz">
            <a:spAutoFit/>
          </a:bodyPr>
          <a:lstStyle/>
          <a:p>
            <a:pPr algn="r" marR="353060">
              <a:lnSpc>
                <a:spcPts val="4105"/>
              </a:lnSpc>
              <a:spcBef>
                <a:spcPts val="3020"/>
              </a:spcBef>
            </a:pPr>
            <a:r>
              <a:rPr dirty="0" sz="3600" b="1">
                <a:solidFill>
                  <a:srgbClr val="FFFFFF"/>
                </a:solidFill>
                <a:latin typeface="Bradley Hand ITC"/>
                <a:cs typeface="Bradley Hand ITC"/>
              </a:rPr>
              <a:t>Quali sono </a:t>
            </a:r>
            <a:r>
              <a:rPr dirty="0" sz="3600" spc="-5" b="1">
                <a:solidFill>
                  <a:srgbClr val="FFFFFF"/>
                </a:solidFill>
                <a:latin typeface="Bradley Hand ITC"/>
                <a:cs typeface="Bradley Hand ITC"/>
              </a:rPr>
              <a:t>le </a:t>
            </a:r>
            <a:r>
              <a:rPr dirty="0" sz="3600" b="1">
                <a:solidFill>
                  <a:srgbClr val="FFFFFF"/>
                </a:solidFill>
                <a:latin typeface="Bradley Hand ITC"/>
                <a:cs typeface="Bradley Hand ITC"/>
              </a:rPr>
              <a:t>principali opere</a:t>
            </a:r>
            <a:r>
              <a:rPr dirty="0" sz="3600" spc="-2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Bradley Hand ITC"/>
                <a:cs typeface="Bradley Hand ITC"/>
              </a:rPr>
              <a:t>e</a:t>
            </a:r>
            <a:endParaRPr sz="3600">
              <a:latin typeface="Bradley Hand ITC"/>
              <a:cs typeface="Bradley Hand ITC"/>
            </a:endParaRPr>
          </a:p>
          <a:p>
            <a:pPr algn="r" marR="351790">
              <a:lnSpc>
                <a:spcPts val="4105"/>
              </a:lnSpc>
            </a:pPr>
            <a:r>
              <a:rPr dirty="0" sz="3600" spc="5" b="1">
                <a:solidFill>
                  <a:srgbClr val="FFFFFF"/>
                </a:solidFill>
                <a:latin typeface="Bradley Hand ITC"/>
                <a:cs typeface="Bradley Hand ITC"/>
              </a:rPr>
              <a:t>a</a:t>
            </a:r>
            <a:r>
              <a:rPr dirty="0" sz="3600" spc="5" b="1">
                <a:solidFill>
                  <a:srgbClr val="FFFFFF"/>
                </a:solidFill>
                <a:latin typeface="Bradley Hand ITC"/>
                <a:cs typeface="Bradley Hand ITC"/>
              </a:rPr>
              <a:t>r</a:t>
            </a:r>
            <a:r>
              <a:rPr dirty="0" sz="3600" spc="-10" b="1">
                <a:solidFill>
                  <a:srgbClr val="FFFFFF"/>
                </a:solidFill>
                <a:latin typeface="Bradley Hand ITC"/>
                <a:cs typeface="Bradley Hand ITC"/>
              </a:rPr>
              <a:t>ti</a:t>
            </a:r>
            <a:r>
              <a:rPr dirty="0" sz="3600" b="1">
                <a:solidFill>
                  <a:srgbClr val="FFFFFF"/>
                </a:solidFill>
                <a:latin typeface="Bradley Hand ITC"/>
                <a:cs typeface="Bradley Hand ITC"/>
              </a:rPr>
              <a:t>s</a:t>
            </a:r>
            <a:r>
              <a:rPr dirty="0" sz="3600" spc="-10" b="1">
                <a:solidFill>
                  <a:srgbClr val="FFFFFF"/>
                </a:solidFill>
                <a:latin typeface="Bradley Hand ITC"/>
                <a:cs typeface="Bradley Hand ITC"/>
              </a:rPr>
              <a:t>t</a:t>
            </a:r>
            <a:r>
              <a:rPr dirty="0" sz="3600" spc="10" b="1">
                <a:solidFill>
                  <a:srgbClr val="FFFFFF"/>
                </a:solidFill>
                <a:latin typeface="Bradley Hand ITC"/>
                <a:cs typeface="Bradley Hand ITC"/>
              </a:rPr>
              <a:t>i</a:t>
            </a:r>
            <a:r>
              <a:rPr dirty="0" sz="3600" spc="-5" b="1">
                <a:solidFill>
                  <a:srgbClr val="FFFFFF"/>
                </a:solidFill>
                <a:latin typeface="Bradley Hand ITC"/>
                <a:cs typeface="Bradley Hand ITC"/>
              </a:rPr>
              <a:t>?</a:t>
            </a:r>
            <a:endParaRPr sz="3600">
              <a:latin typeface="Bradley Hand ITC"/>
              <a:cs typeface="Bradley Hand IT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59" y="321563"/>
            <a:ext cx="7057644" cy="410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34656" y="321563"/>
            <a:ext cx="4335780" cy="6215380"/>
          </a:xfrm>
          <a:custGeom>
            <a:avLst/>
            <a:gdLst/>
            <a:ahLst/>
            <a:cxnLst/>
            <a:rect l="l" t="t" r="r" b="b"/>
            <a:pathLst>
              <a:path w="4335780" h="6215380">
                <a:moveTo>
                  <a:pt x="0" y="6214872"/>
                </a:moveTo>
                <a:lnTo>
                  <a:pt x="4335780" y="6214872"/>
                </a:lnTo>
                <a:lnTo>
                  <a:pt x="4335780" y="0"/>
                </a:lnTo>
                <a:lnTo>
                  <a:pt x="0" y="0"/>
                </a:lnTo>
                <a:lnTo>
                  <a:pt x="0" y="62148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89645" y="1389125"/>
            <a:ext cx="806450" cy="287020"/>
          </a:xfrm>
          <a:custGeom>
            <a:avLst/>
            <a:gdLst/>
            <a:ahLst/>
            <a:cxnLst/>
            <a:rect l="l" t="t" r="r" b="b"/>
            <a:pathLst>
              <a:path w="806450" h="287019">
                <a:moveTo>
                  <a:pt x="0" y="286512"/>
                </a:moveTo>
                <a:lnTo>
                  <a:pt x="806196" y="286512"/>
                </a:lnTo>
                <a:lnTo>
                  <a:pt x="806196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7726" y="2750057"/>
            <a:ext cx="670560" cy="287020"/>
          </a:xfrm>
          <a:custGeom>
            <a:avLst/>
            <a:gdLst/>
            <a:ahLst/>
            <a:cxnLst/>
            <a:rect l="l" t="t" r="r" b="b"/>
            <a:pathLst>
              <a:path w="670559" h="287019">
                <a:moveTo>
                  <a:pt x="0" y="286512"/>
                </a:moveTo>
                <a:lnTo>
                  <a:pt x="670559" y="286512"/>
                </a:lnTo>
                <a:lnTo>
                  <a:pt x="670559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64956" y="2750057"/>
            <a:ext cx="0" cy="287020"/>
          </a:xfrm>
          <a:custGeom>
            <a:avLst/>
            <a:gdLst/>
            <a:ahLst/>
            <a:cxnLst/>
            <a:rect l="l" t="t" r="r" b="b"/>
            <a:pathLst>
              <a:path w="0" h="287019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533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91626" y="2750057"/>
            <a:ext cx="254635" cy="287020"/>
          </a:xfrm>
          <a:custGeom>
            <a:avLst/>
            <a:gdLst/>
            <a:ahLst/>
            <a:cxnLst/>
            <a:rect l="l" t="t" r="r" b="b"/>
            <a:pathLst>
              <a:path w="254634" h="287019">
                <a:moveTo>
                  <a:pt x="0" y="286512"/>
                </a:moveTo>
                <a:lnTo>
                  <a:pt x="254507" y="286512"/>
                </a:lnTo>
                <a:lnTo>
                  <a:pt x="254507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946133" y="2750057"/>
            <a:ext cx="532130" cy="287020"/>
          </a:xfrm>
          <a:custGeom>
            <a:avLst/>
            <a:gdLst/>
            <a:ahLst/>
            <a:cxnLst/>
            <a:rect l="l" t="t" r="r" b="b"/>
            <a:pathLst>
              <a:path w="532129" h="287019">
                <a:moveTo>
                  <a:pt x="0" y="286512"/>
                </a:moveTo>
                <a:lnTo>
                  <a:pt x="531876" y="286512"/>
                </a:lnTo>
                <a:lnTo>
                  <a:pt x="531876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78009" y="2750057"/>
            <a:ext cx="111760" cy="287020"/>
          </a:xfrm>
          <a:custGeom>
            <a:avLst/>
            <a:gdLst/>
            <a:ahLst/>
            <a:cxnLst/>
            <a:rect l="l" t="t" r="r" b="b"/>
            <a:pathLst>
              <a:path w="111759" h="287019">
                <a:moveTo>
                  <a:pt x="0" y="286512"/>
                </a:moveTo>
                <a:lnTo>
                  <a:pt x="111251" y="286512"/>
                </a:lnTo>
                <a:lnTo>
                  <a:pt x="111251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037830" y="3865626"/>
            <a:ext cx="952500" cy="287020"/>
          </a:xfrm>
          <a:custGeom>
            <a:avLst/>
            <a:gdLst/>
            <a:ahLst/>
            <a:cxnLst/>
            <a:rect l="l" t="t" r="r" b="b"/>
            <a:pathLst>
              <a:path w="952500" h="287020">
                <a:moveTo>
                  <a:pt x="0" y="286512"/>
                </a:moveTo>
                <a:lnTo>
                  <a:pt x="952500" y="286512"/>
                </a:lnTo>
                <a:lnTo>
                  <a:pt x="952500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08569" y="1099565"/>
            <a:ext cx="4167504" cy="32708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1300" marR="103505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Nel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periodo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classico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viene approfondita 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la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scultura, soprattutto Policleto, Fidia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e 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Prassitele, Skopas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Lisippo donano</a:t>
            </a:r>
            <a:r>
              <a:rPr dirty="0" sz="1800" spc="-12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alla 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statuaria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grande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naturalezza,</a:t>
            </a:r>
            <a:r>
              <a:rPr dirty="0" sz="1800" spc="-8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grazie</a:t>
            </a:r>
            <a:endParaRPr sz="1800">
              <a:latin typeface="Bradley Hand ITC"/>
              <a:cs typeface="Bradley Hand ITC"/>
            </a:endParaRPr>
          </a:p>
          <a:p>
            <a:pPr marL="241300">
              <a:lnSpc>
                <a:spcPts val="1820"/>
              </a:lnSpc>
            </a:pP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alla resa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di forme sinuose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e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alla</a:t>
            </a:r>
            <a:r>
              <a:rPr dirty="0" sz="1800" spc="-17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maestria</a:t>
            </a:r>
            <a:endParaRPr sz="1800">
              <a:latin typeface="Bradley Hand ITC"/>
              <a:cs typeface="Bradley Hand ITC"/>
            </a:endParaRPr>
          </a:p>
          <a:p>
            <a:pPr marL="241300">
              <a:lnSpc>
                <a:spcPts val="2050"/>
              </a:lnSpc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nei panneggi delle</a:t>
            </a:r>
            <a:r>
              <a:rPr dirty="0" sz="1800" spc="-6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vesti.</a:t>
            </a:r>
            <a:endParaRPr sz="1800">
              <a:latin typeface="Bradley Hand ITC"/>
              <a:cs typeface="Bradley Hand ITC"/>
            </a:endParaRPr>
          </a:p>
          <a:p>
            <a:pPr marL="241300" marR="102235" indent="-2286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I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Bronzi di Riace,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V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sec.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a. C.: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rinvenuti 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nel mare di Riace (Reggio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Calabria)</a:t>
            </a:r>
            <a:r>
              <a:rPr dirty="0" sz="1800" spc="-11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nel 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1972,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rappresentano uno dei pochi  esemplari di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scultura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greca in</a:t>
            </a:r>
            <a:r>
              <a:rPr dirty="0" sz="1800" spc="-9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bronzo.</a:t>
            </a:r>
            <a:endParaRPr sz="1800">
              <a:latin typeface="Bradley Hand ITC"/>
              <a:cs typeface="Bradley Hand ITC"/>
            </a:endParaRPr>
          </a:p>
          <a:p>
            <a:pPr marL="241300" marR="310515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Il Partenone, eretto tra il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448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il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432 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a.C., sotto il governo di Pericle,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è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il</a:t>
            </a:r>
            <a:r>
              <a:rPr dirty="0" sz="1800" spc="-11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più</a:t>
            </a:r>
            <a:endParaRPr sz="1800">
              <a:latin typeface="Bradley Hand ITC"/>
              <a:cs typeface="Bradley Hand IT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37169" y="4317238"/>
            <a:ext cx="3872229" cy="104076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famoso reperto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dell’antica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Grecia. Il  tempio, in cima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all’Acropoli è  interamente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in marmo. La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decorazione è  ricchissima,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con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scene</a:t>
            </a:r>
            <a:r>
              <a:rPr dirty="0" sz="1800" spc="-6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mitologiche.</a:t>
            </a:r>
            <a:endParaRPr sz="1800">
              <a:latin typeface="Bradley Hand ITC"/>
              <a:cs typeface="Bradley Hand I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59" y="321563"/>
            <a:ext cx="7058025" cy="1964689"/>
          </a:xfrm>
          <a:prstGeom prst="rect"/>
          <a:solidFill>
            <a:srgbClr val="375841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Times New Roman"/>
              <a:cs typeface="Times New Roman"/>
            </a:endParaRPr>
          </a:p>
          <a:p>
            <a:pPr marL="287655" marR="910590">
              <a:lnSpc>
                <a:spcPts val="3460"/>
              </a:lnSpc>
            </a:pPr>
            <a:r>
              <a:rPr dirty="0" sz="3200">
                <a:solidFill>
                  <a:srgbClr val="FFFFFF"/>
                </a:solidFill>
              </a:rPr>
              <a:t>Il periodo ellenistico </a:t>
            </a:r>
            <a:r>
              <a:rPr dirty="0" sz="3200" spc="-5">
                <a:solidFill>
                  <a:srgbClr val="FFFFFF"/>
                </a:solidFill>
              </a:rPr>
              <a:t>- </a:t>
            </a:r>
            <a:r>
              <a:rPr dirty="0" sz="3200" spc="5">
                <a:solidFill>
                  <a:srgbClr val="FFFFFF"/>
                </a:solidFill>
              </a:rPr>
              <a:t>Quali </a:t>
            </a:r>
            <a:r>
              <a:rPr dirty="0" sz="3200">
                <a:solidFill>
                  <a:srgbClr val="FFFFFF"/>
                </a:solidFill>
              </a:rPr>
              <a:t>sono</a:t>
            </a:r>
            <a:r>
              <a:rPr dirty="0" sz="3200" spc="-18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le  caratteristiche </a:t>
            </a:r>
            <a:r>
              <a:rPr dirty="0" sz="3200" spc="5">
                <a:solidFill>
                  <a:srgbClr val="FFFFFF"/>
                </a:solidFill>
              </a:rPr>
              <a:t>di </a:t>
            </a:r>
            <a:r>
              <a:rPr dirty="0" sz="3200">
                <a:solidFill>
                  <a:srgbClr val="FFFFFF"/>
                </a:solidFill>
              </a:rPr>
              <a:t>questo</a:t>
            </a:r>
            <a:r>
              <a:rPr dirty="0" sz="3200" spc="-11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periodo?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27659" y="2455164"/>
            <a:ext cx="3442716" cy="4079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2588" y="2455164"/>
            <a:ext cx="3442716" cy="407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57516" y="321563"/>
            <a:ext cx="4312920" cy="6215380"/>
          </a:xfrm>
          <a:custGeom>
            <a:avLst/>
            <a:gdLst/>
            <a:ahLst/>
            <a:cxnLst/>
            <a:rect l="l" t="t" r="r" b="b"/>
            <a:pathLst>
              <a:path w="4312920" h="6215380">
                <a:moveTo>
                  <a:pt x="0" y="6214872"/>
                </a:moveTo>
                <a:lnTo>
                  <a:pt x="4312920" y="6214872"/>
                </a:lnTo>
                <a:lnTo>
                  <a:pt x="4312920" y="0"/>
                </a:lnTo>
                <a:lnTo>
                  <a:pt x="0" y="0"/>
                </a:lnTo>
                <a:lnTo>
                  <a:pt x="0" y="621487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2963" y="3210686"/>
            <a:ext cx="678180" cy="287020"/>
          </a:xfrm>
          <a:custGeom>
            <a:avLst/>
            <a:gdLst/>
            <a:ahLst/>
            <a:cxnLst/>
            <a:rect l="l" t="t" r="r" b="b"/>
            <a:pathLst>
              <a:path w="678179" h="287020">
                <a:moveTo>
                  <a:pt x="0" y="286512"/>
                </a:moveTo>
                <a:lnTo>
                  <a:pt x="678179" y="286512"/>
                </a:lnTo>
                <a:lnTo>
                  <a:pt x="678179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77986" y="3457575"/>
            <a:ext cx="687705" cy="287020"/>
          </a:xfrm>
          <a:custGeom>
            <a:avLst/>
            <a:gdLst/>
            <a:ahLst/>
            <a:cxnLst/>
            <a:rect l="l" t="t" r="r" b="b"/>
            <a:pathLst>
              <a:path w="687704" h="287020">
                <a:moveTo>
                  <a:pt x="0" y="286512"/>
                </a:moveTo>
                <a:lnTo>
                  <a:pt x="687324" y="286512"/>
                </a:lnTo>
                <a:lnTo>
                  <a:pt x="687324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037703" y="938276"/>
            <a:ext cx="3234055" cy="190817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15"/>
              </a:spcBef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Il periodo ellenistico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è  caratterizzato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da uno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stile 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slanciato 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monumentale. In 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scultura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le statue sono ancora</a:t>
            </a:r>
            <a:r>
              <a:rPr dirty="0" sz="1800" spc="-11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più  espressive,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drammatiche,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in 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movimento.</a:t>
            </a:r>
            <a:endParaRPr sz="1800">
              <a:latin typeface="Bradley Hand ITC"/>
              <a:cs typeface="Bradley Hand ITC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Quali sono le principali</a:t>
            </a:r>
            <a:r>
              <a:rPr dirty="0" sz="1800" spc="-7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opere?</a:t>
            </a:r>
            <a:endParaRPr sz="1800">
              <a:latin typeface="Bradley Hand ITC"/>
              <a:cs typeface="Bradley Hand IT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Ppt. </a:t>
            </a:r>
            <a:r>
              <a:rPr dirty="0" spc="-10"/>
              <a:t>Sara</a:t>
            </a:r>
            <a:r>
              <a:rPr dirty="0" spc="-105"/>
              <a:t> </a:t>
            </a:r>
            <a:r>
              <a:rPr dirty="0"/>
              <a:t>Floridia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37703" y="2921253"/>
            <a:ext cx="3352165" cy="215519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1300" marR="5080" indent="-228600">
              <a:lnSpc>
                <a:spcPct val="892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La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Nike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di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Samotracia,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il  gruppo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del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Laocoonte e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la</a:t>
            </a:r>
            <a:r>
              <a:rPr dirty="0" sz="1800" spc="-150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Venere  di Milo sono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esempi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di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come la 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scultura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in epoca ellenistica si  fa </a:t>
            </a:r>
            <a:r>
              <a:rPr dirty="0" sz="1800" spc="5" b="1">
                <a:solidFill>
                  <a:srgbClr val="FFFFFF"/>
                </a:solidFill>
                <a:latin typeface="Bradley Hand ITC"/>
                <a:cs typeface="Bradley Hand ITC"/>
              </a:rPr>
              <a:t>sempre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più emotiva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e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più</a:t>
            </a:r>
            <a:r>
              <a:rPr dirty="0" sz="1800" spc="-14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ricca  di </a:t>
            </a:r>
            <a:r>
              <a:rPr dirty="0" sz="1900" spc="-45" b="1" i="1">
                <a:solidFill>
                  <a:srgbClr val="FFFFFF"/>
                </a:solidFill>
                <a:latin typeface="Bradley Hand ITC"/>
                <a:cs typeface="Bradley Hand ITC"/>
              </a:rPr>
              <a:t>pathos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rispetto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all’epoca  classica.</a:t>
            </a:r>
            <a:endParaRPr sz="1800">
              <a:latin typeface="Bradley Hand ITC"/>
              <a:cs typeface="Bradley Hand ITC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L’ altare di Zeus</a:t>
            </a:r>
            <a:r>
              <a:rPr dirty="0" sz="1800" spc="-8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a</a:t>
            </a:r>
            <a:endParaRPr sz="1800">
              <a:latin typeface="Bradley Hand ITC"/>
              <a:cs typeface="Bradley Hand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7986" y="5023484"/>
            <a:ext cx="2835910" cy="32893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1270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Pergamo: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inaugura un</a:t>
            </a:r>
            <a:r>
              <a:rPr dirty="0" sz="1800" spc="-105" b="1">
                <a:solidFill>
                  <a:srgbClr val="FFFFFF"/>
                </a:solidFill>
                <a:latin typeface="Bradley Hand ITC"/>
                <a:cs typeface="Bradley Hand ITC"/>
              </a:rPr>
              <a:t>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nuovo</a:t>
            </a:r>
            <a:endParaRPr sz="1800">
              <a:latin typeface="Bradley Hand ITC"/>
              <a:cs typeface="Bradley Hand IT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66303" y="5270372"/>
            <a:ext cx="2583815" cy="55435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tipo </a:t>
            </a:r>
            <a:r>
              <a:rPr dirty="0" sz="1800" spc="-5" b="1">
                <a:solidFill>
                  <a:srgbClr val="FFFFFF"/>
                </a:solidFill>
                <a:latin typeface="Bradley Hand ITC"/>
                <a:cs typeface="Bradley Hand ITC"/>
              </a:rPr>
              <a:t>architettonico </a:t>
            </a:r>
            <a:r>
              <a:rPr dirty="0" sz="1800" b="1">
                <a:solidFill>
                  <a:srgbClr val="FFFFFF"/>
                </a:solidFill>
                <a:latin typeface="Bradley Hand ITC"/>
                <a:cs typeface="Bradley Hand ITC"/>
              </a:rPr>
              <a:t>di altare  monumentale.</a:t>
            </a:r>
            <a:endParaRPr sz="1800">
              <a:latin typeface="Bradley Hand ITC"/>
              <a:cs typeface="Bradley Hand I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2020-12-21T11:52:58Z</dcterms:created>
  <dcterms:modified xsi:type="dcterms:W3CDTF">2020-12-21T11:52:58Z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2020-12-15T00:00:00Z</vt:filetime>
  </property>
  <property fmtid="{D5CDD505-2E9C-101B-9397-08002B2CF9AE}" pid="3" name="LastSaved">
    <vt:filetime>2020-12-21T00:00:00Z</vt:filetime>
  </property>
</Properties>
</file>